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8"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9" r:id="rId41"/>
    <p:sldId id="310" r:id="rId42"/>
    <p:sldId id="311" r:id="rId43"/>
    <p:sldId id="312" r:id="rId44"/>
    <p:sldId id="313" r:id="rId45"/>
    <p:sldId id="314" r:id="rId46"/>
    <p:sldId id="315" r:id="rId47"/>
    <p:sldId id="316" r:id="rId48"/>
    <p:sldId id="318" r:id="rId49"/>
    <p:sldId id="317" r:id="rId50"/>
    <p:sldId id="319" r:id="rId51"/>
    <p:sldId id="320" r:id="rId52"/>
    <p:sldId id="321" r:id="rId53"/>
    <p:sldId id="322" r:id="rId5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5" d="100"/>
          <a:sy n="45" d="100"/>
        </p:scale>
        <p:origin x="822" y="42"/>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0F0030A-2540-46C9-8E2F-E60769DE5E62}" type="datetime1">
              <a:rPr lang="el-GR" smtClean="0"/>
              <a:t>2/11/2017</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el-GR"/>
              <a:t>‹#›</a:t>
            </a:fld>
            <a:endParaRPr lang="el-G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285144B-4551-49E0-B998-678B018A831F}" type="datetime1">
              <a:rPr lang="el-GR" smtClean="0"/>
              <a:t>2/11/2017</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el-GR"/>
              <a:t>‹#›</a:t>
            </a:fld>
            <a:endParaRPr lang="el-G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DED491D0-8E1B-49C7-849B-A28568D94497}" type="slidenum">
              <a:rPr lang="el-GR" smtClean="0"/>
              <a:t>1</a:t>
            </a:fld>
            <a:endParaRPr lang="el-GR"/>
          </a:p>
        </p:txBody>
      </p:sp>
    </p:spTree>
    <p:extLst>
      <p:ext uri="{BB962C8B-B14F-4D97-AF65-F5344CB8AC3E}">
        <p14:creationId xmlns:p14="http://schemas.microsoft.com/office/powerpoint/2010/main" val="1187061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ctrTitle"/>
          </p:nvPr>
        </p:nvSpPr>
        <p:spPr bwMode="black">
          <a:xfrm>
            <a:off x="3175199" y="1700784"/>
            <a:ext cx="8500062" cy="2630658"/>
          </a:xfrm>
        </p:spPr>
        <p:txBody>
          <a:bodyPr rtlCol="0" anchor="b"/>
          <a:lstStyle>
            <a:lvl1pPr algn="l">
              <a:lnSpc>
                <a:spcPct val="90000"/>
              </a:lnSpc>
              <a:defRPr sz="6000" b="1">
                <a:solidFill>
                  <a:schemeClr val="tx1"/>
                </a:solidFill>
              </a:defRPr>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l-GR" dirty="0"/>
          </a:p>
        </p:txBody>
      </p:sp>
      <p:sp>
        <p:nvSpPr>
          <p:cNvPr id="11" name="Σύμβολο κράτησης θέσης ημερομηνίας 3"/>
          <p:cNvSpPr>
            <a:spLocks noGrp="1"/>
          </p:cNvSpPr>
          <p:nvPr>
            <p:ph type="dt" sz="half" idx="10"/>
          </p:nvPr>
        </p:nvSpPr>
        <p:spPr/>
        <p:txBody>
          <a:bodyPr rtlCol="0"/>
          <a:lstStyle>
            <a:lvl1pPr>
              <a:defRPr>
                <a:solidFill>
                  <a:schemeClr val="bg2"/>
                </a:solidFill>
              </a:defRPr>
            </a:lvl1pPr>
          </a:lstStyle>
          <a:p>
            <a:pPr rtl="0"/>
            <a:fld id="{463C7445-6C58-44E3-9F57-6C4688003FBB}" type="datetime1">
              <a:rPr lang="el-GR" smtClean="0"/>
              <a:t>2/11/2017</a:t>
            </a:fld>
            <a:endParaRPr lang="el-GR" dirty="0"/>
          </a:p>
        </p:txBody>
      </p:sp>
      <p:sp>
        <p:nvSpPr>
          <p:cNvPr id="12" name="Σύμβολο κράτησης θέσης υποσέλιδου 4"/>
          <p:cNvSpPr>
            <a:spLocks noGrp="1"/>
          </p:cNvSpPr>
          <p:nvPr>
            <p:ph type="ftr" sz="quarter" idx="11"/>
          </p:nvPr>
        </p:nvSpPr>
        <p:spPr/>
        <p:txBody>
          <a:bodyPr rtlCol="0"/>
          <a:lstStyle>
            <a:lvl1pPr>
              <a:defRPr>
                <a:solidFill>
                  <a:schemeClr val="bg2"/>
                </a:solidFill>
              </a:defRPr>
            </a:lvl1pPr>
          </a:lstStyle>
          <a:p>
            <a:pPr rtl="0"/>
            <a:endParaRPr lang="el-GR" dirty="0"/>
          </a:p>
        </p:txBody>
      </p:sp>
      <p:sp>
        <p:nvSpPr>
          <p:cNvPr id="13" name="Σύμβολο κράτησης θέσης αριθμού διαφάνειας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D50C9008-FD63-4C0C-BABD-825EB40954A9}" type="datetime1">
              <a:rPr lang="el-GR" smtClean="0"/>
              <a:t>2/11/2017</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10" name="Ορθογώνιο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Κατακόρυφος τίτλος 1"/>
          <p:cNvSpPr>
            <a:spLocks noGrp="1"/>
          </p:cNvSpPr>
          <p:nvPr>
            <p:ph type="title" orient="vert"/>
          </p:nvPr>
        </p:nvSpPr>
        <p:spPr>
          <a:xfrm>
            <a:off x="10266348" y="462249"/>
            <a:ext cx="1370886" cy="5714714"/>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378199" y="462249"/>
            <a:ext cx="9693088" cy="5714714"/>
          </a:xfrm>
        </p:spPr>
        <p:txBody>
          <a:bodyPr vert="eaVert"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Σύμβολο κράτησης θέσης ημερομηνίας 3"/>
          <p:cNvSpPr>
            <a:spLocks noGrp="1"/>
          </p:cNvSpPr>
          <p:nvPr>
            <p:ph type="dt" sz="half" idx="10"/>
          </p:nvPr>
        </p:nvSpPr>
        <p:spPr>
          <a:xfrm>
            <a:off x="378199" y="6356350"/>
            <a:ext cx="1971947" cy="365125"/>
          </a:xfrm>
        </p:spPr>
        <p:txBody>
          <a:bodyPr rtlCol="0"/>
          <a:lstStyle/>
          <a:p>
            <a:pPr rtl="0"/>
            <a:fld id="{BE970655-416C-4531-9EC4-F6D989E8CD43}" type="datetime1">
              <a:rPr lang="el-GR" smtClean="0"/>
              <a:t>2/11/2017</a:t>
            </a:fld>
            <a:endParaRPr lang="el-GR" dirty="0"/>
          </a:p>
        </p:txBody>
      </p:sp>
      <p:sp>
        <p:nvSpPr>
          <p:cNvPr id="5" name="Σύμβολο κράτησης θέσης υποσέλιδου 4"/>
          <p:cNvSpPr>
            <a:spLocks noGrp="1"/>
          </p:cNvSpPr>
          <p:nvPr>
            <p:ph type="ftr" sz="quarter" idx="11"/>
          </p:nvPr>
        </p:nvSpPr>
        <p:spPr>
          <a:xfrm>
            <a:off x="2382374" y="6356350"/>
            <a:ext cx="5687786" cy="365125"/>
          </a:xfrm>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a:xfrm>
            <a:off x="8102389" y="6356350"/>
            <a:ext cx="1968898" cy="365125"/>
          </a:xfrm>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1CCE8913-4E6A-45CC-9BB7-65498C03418C}" type="datetime1">
              <a:rPr lang="el-GR" smtClean="0"/>
              <a:t>2/11/2017</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Ορθογώνιο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a:t>Επεξεργασία στυλ υποδείγματος κειμένου</a:t>
            </a:r>
          </a:p>
        </p:txBody>
      </p:sp>
      <p:sp>
        <p:nvSpPr>
          <p:cNvPr id="4" name="Σύμβολο κράτησης θέσης ημερομηνίας 3"/>
          <p:cNvSpPr>
            <a:spLocks noGrp="1"/>
          </p:cNvSpPr>
          <p:nvPr>
            <p:ph type="dt" sz="half" idx="10"/>
          </p:nvPr>
        </p:nvSpPr>
        <p:spPr/>
        <p:txBody>
          <a:bodyPr rtlCol="0"/>
          <a:lstStyle>
            <a:lvl1pPr>
              <a:defRPr>
                <a:solidFill>
                  <a:schemeClr val="bg2"/>
                </a:solidFill>
              </a:defRPr>
            </a:lvl1pPr>
          </a:lstStyle>
          <a:p>
            <a:pPr rtl="0"/>
            <a:fld id="{86C8E621-4969-4D5D-AFAA-D6820983903D}" type="datetime1">
              <a:rPr lang="el-GR" smtClean="0"/>
              <a:t>2/11/2017</a:t>
            </a:fld>
            <a:endParaRPr lang="el-GR" dirty="0"/>
          </a:p>
        </p:txBody>
      </p:sp>
      <p:sp>
        <p:nvSpPr>
          <p:cNvPr id="5" name="Σύμβολο κράτησης θέσης υποσέλιδου 4"/>
          <p:cNvSpPr>
            <a:spLocks noGrp="1"/>
          </p:cNvSpPr>
          <p:nvPr>
            <p:ph type="ftr" sz="quarter" idx="11"/>
          </p:nvPr>
        </p:nvSpPr>
        <p:spPr/>
        <p:txBody>
          <a:bodyPr rtlCol="0"/>
          <a:lstStyle>
            <a:lvl1pPr>
              <a:defRPr>
                <a:solidFill>
                  <a:schemeClr val="bg2"/>
                </a:solidFill>
              </a:defRPr>
            </a:lvl1pPr>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80160" y="2194560"/>
            <a:ext cx="4489704" cy="3986784"/>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Σύμβολο κράτησης θέσης περιεχομένου 3"/>
          <p:cNvSpPr>
            <a:spLocks noGrp="1"/>
          </p:cNvSpPr>
          <p:nvPr>
            <p:ph sz="half" idx="2"/>
          </p:nvPr>
        </p:nvSpPr>
        <p:spPr>
          <a:xfrm>
            <a:off x="6415368" y="2194560"/>
            <a:ext cx="4493424" cy="3986784"/>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89E34041-F9AF-40B9-B0DE-43BE020EF30D}" type="datetime1">
              <a:rPr lang="el-GR" smtClean="0"/>
              <a:t>2/11/2017</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280160" y="2743194"/>
            <a:ext cx="4489704" cy="3433769"/>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κειμένου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419088" y="2743194"/>
            <a:ext cx="4489704" cy="3433769"/>
          </a:xfrm>
        </p:spPr>
        <p:txBody>
          <a:bodyPr rtlCol="0"/>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7" name="Σύμβολο κράτησης θέσης ημερομηνίας 6"/>
          <p:cNvSpPr>
            <a:spLocks noGrp="1"/>
          </p:cNvSpPr>
          <p:nvPr>
            <p:ph type="dt" sz="half" idx="10"/>
          </p:nvPr>
        </p:nvSpPr>
        <p:spPr/>
        <p:txBody>
          <a:bodyPr rtlCol="0"/>
          <a:lstStyle/>
          <a:p>
            <a:pPr rtl="0"/>
            <a:fld id="{FC5ADA88-D8D9-4379-9772-9852095DF5EC}" type="datetime1">
              <a:rPr lang="el-GR" smtClean="0"/>
              <a:t>2/11/2017</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p>
            <a:pPr rtl="0"/>
            <a:fld id="{1EFFE0F5-B457-4713-979C-F38CFC02D1AE}" type="datetime1">
              <a:rPr lang="el-GR" smtClean="0"/>
              <a:t>2/11/2017</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p>
            <a:pPr rtl="0"/>
            <a:fld id="{87B9F303-AE07-4B36-ABB2-E03140A58CF0}" type="datetime1">
              <a:rPr lang="el-GR" smtClean="0"/>
              <a:t>2/11/2017</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ctr">
            <a:normAutofit/>
          </a:bodyPr>
          <a:lstStyle>
            <a:lvl1pPr>
              <a:defRPr sz="300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a:t>Επεξεργασία στυλ υποδείγματος κειμένου</a:t>
            </a:r>
          </a:p>
        </p:txBody>
      </p:sp>
      <p:sp>
        <p:nvSpPr>
          <p:cNvPr id="3" name="Σύμβολο κράτησης θέσης περιεχομένου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Επεξεργασία 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85E2A9F9-D895-4046-BE2C-7AF4A1EECEC1}" type="datetime1">
              <a:rPr lang="el-GR" smtClean="0"/>
              <a:t>2/11/2017</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ctr">
            <a:normAutofit/>
          </a:bodyPr>
          <a:lstStyle>
            <a:lvl1pPr>
              <a:defRPr sz="300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a:t>Επεξεργασία στυλ υποδείγματος κειμένου</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B939B4BE-C158-4AB2-B501-81A6745A4A4F}" type="datetime1">
              <a:rPr lang="el-GR" smtClean="0"/>
              <a:t>2/11/2017</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8" name="Εικόνα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Σύμβολο κράτησης θέσης τίτλου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el-GR" dirty="0"/>
              <a:t>Κάντε κλικ για να επεξεργαστείτε το Στυλ κύριου τίτλου</a:t>
            </a:r>
          </a:p>
        </p:txBody>
      </p:sp>
      <p:sp>
        <p:nvSpPr>
          <p:cNvPr id="3" name="Σύμβολο κράτησης θέσης κειμένου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a:t>
            </a:r>
          </a:p>
          <a:p>
            <a:pPr lvl="6" rtl="0"/>
            <a:r>
              <a:rPr lang="el-GR" dirty="0"/>
              <a:t>Έβδομου</a:t>
            </a:r>
          </a:p>
          <a:p>
            <a:pPr lvl="7" rtl="0"/>
            <a:r>
              <a:rPr lang="el-GR" dirty="0"/>
              <a:t>Όγδοου</a:t>
            </a:r>
          </a:p>
          <a:p>
            <a:pPr lvl="8" rtl="0"/>
            <a:r>
              <a:rPr lang="el-GR" dirty="0"/>
              <a:t>Ένατου</a:t>
            </a:r>
          </a:p>
        </p:txBody>
      </p:sp>
      <p:sp>
        <p:nvSpPr>
          <p:cNvPr id="4" name="Σύμβολο κράτησης θέσης ημερομηνίας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60745E4E-2F92-43E0-9625-65E832776AD1}" type="datetime1">
              <a:rPr lang="el-GR" smtClean="0"/>
              <a:t>2/11/2017</a:t>
            </a:fld>
            <a:endParaRPr lang="el-GR" dirty="0"/>
          </a:p>
        </p:txBody>
      </p:sp>
      <p:sp>
        <p:nvSpPr>
          <p:cNvPr id="5" name="Σύμβολο κράτησης θέσης υποσέλιδου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a:t>Αρχιτεκτονική Υπολογιστών</a:t>
            </a:r>
          </a:p>
        </p:txBody>
      </p:sp>
      <p:sp>
        <p:nvSpPr>
          <p:cNvPr id="3" name="Υπότιτλος 2"/>
          <p:cNvSpPr>
            <a:spLocks noGrp="1"/>
          </p:cNvSpPr>
          <p:nvPr>
            <p:ph type="subTitle" idx="1"/>
          </p:nvPr>
        </p:nvSpPr>
        <p:spPr/>
        <p:txBody>
          <a:bodyPr rtlCol="0"/>
          <a:lstStyle/>
          <a:p>
            <a:pPr rtl="0"/>
            <a:r>
              <a:rPr lang="el-GR" dirty="0"/>
              <a:t>Μηχανή </a:t>
            </a:r>
            <a:r>
              <a:rPr lang="en-US"/>
              <a:t>Von Neuman</a:t>
            </a:r>
            <a:endParaRPr lang="el-GR"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9A1C26-1269-40A6-B8AC-DBE1C90C2A0C}"/>
              </a:ext>
            </a:extLst>
          </p:cNvPr>
          <p:cNvSpPr>
            <a:spLocks noGrp="1"/>
          </p:cNvSpPr>
          <p:nvPr>
            <p:ph type="title"/>
          </p:nvPr>
        </p:nvSpPr>
        <p:spPr/>
        <p:txBody>
          <a:bodyPr>
            <a:normAutofit/>
          </a:bodyPr>
          <a:lstStyle/>
          <a:p>
            <a:br>
              <a:rPr lang="en-US" sz="3600" b="1" dirty="0"/>
            </a:br>
            <a:r>
              <a:rPr lang="el-GR" sz="3600" b="1" dirty="0"/>
              <a:t>ΚΜΕ: Μονάδα ελέγχου </a:t>
            </a:r>
            <a:endParaRPr lang="en-US" sz="3600" b="1" dirty="0"/>
          </a:p>
        </p:txBody>
      </p:sp>
      <p:sp>
        <p:nvSpPr>
          <p:cNvPr id="3" name="Θέση περιεχομένου 2">
            <a:extLst>
              <a:ext uri="{FF2B5EF4-FFF2-40B4-BE49-F238E27FC236}">
                <a16:creationId xmlns:a16="http://schemas.microsoft.com/office/drawing/2014/main" id="{310104F8-8EA7-4544-B14A-0FCFA4BBFDB3}"/>
              </a:ext>
            </a:extLst>
          </p:cNvPr>
          <p:cNvSpPr>
            <a:spLocks noGrp="1"/>
          </p:cNvSpPr>
          <p:nvPr>
            <p:ph idx="1"/>
          </p:nvPr>
        </p:nvSpPr>
        <p:spPr/>
        <p:txBody>
          <a:bodyPr>
            <a:normAutofit/>
          </a:bodyPr>
          <a:lstStyle/>
          <a:p>
            <a:pPr marL="0" indent="0">
              <a:buNone/>
            </a:pPr>
            <a:r>
              <a:rPr lang="el-GR" dirty="0"/>
              <a:t>Η ΜΕ ορίζει ποιες πράξεις θα εκτελεστούν &amp; συντονίζει τις άλλες μονάδες του Η/Υ ώστε να εκτελεστούν αυτές οι πράξεις. Σε κάθε βήμα: </a:t>
            </a:r>
          </a:p>
          <a:p>
            <a:pPr marL="0" indent="0" algn="r">
              <a:buNone/>
            </a:pPr>
            <a:r>
              <a:rPr lang="el-GR" dirty="0"/>
              <a:t>  1.Η ΜΕ ζητάει από τη μνήμη την εντολή που «λέει» ο PC. </a:t>
            </a:r>
          </a:p>
          <a:p>
            <a:pPr marL="0" indent="0" algn="r">
              <a:buNone/>
            </a:pPr>
            <a:r>
              <a:rPr lang="el-GR" dirty="0"/>
              <a:t>2.Η εντολή καταφθάνει στον IR. </a:t>
            </a:r>
          </a:p>
          <a:p>
            <a:pPr marL="0" indent="0" algn="r">
              <a:buNone/>
            </a:pPr>
            <a:r>
              <a:rPr lang="el-GR" dirty="0"/>
              <a:t>3.Η ΜΕ στέλνει (προς την ΑΛΜ, </a:t>
            </a:r>
          </a:p>
          <a:p>
            <a:pPr marL="0" indent="0" algn="r">
              <a:buNone/>
            </a:pPr>
            <a:r>
              <a:rPr lang="el-GR" dirty="0"/>
              <a:t>τη μνήμη, τις συσκευές Ε/Ε) τα σήματα που </a:t>
            </a:r>
          </a:p>
          <a:p>
            <a:pPr marL="0" indent="0" algn="r">
              <a:buNone/>
            </a:pPr>
            <a:r>
              <a:rPr lang="el-GR" dirty="0"/>
              <a:t>απαιτούνται για την εκτέλεση της εντολής. </a:t>
            </a:r>
          </a:p>
          <a:p>
            <a:pPr marL="0" indent="0" algn="r">
              <a:buNone/>
            </a:pPr>
            <a:r>
              <a:rPr lang="el-GR" dirty="0"/>
              <a:t>4.Η ΜΕ αυξάνει τον PC κατά 1. </a:t>
            </a:r>
          </a:p>
          <a:p>
            <a:pPr marL="0" indent="0">
              <a:buNone/>
            </a:pPr>
            <a:endParaRPr lang="en-US" dirty="0"/>
          </a:p>
        </p:txBody>
      </p:sp>
      <p:pic>
        <p:nvPicPr>
          <p:cNvPr id="5" name="Εικόνα 4">
            <a:extLst>
              <a:ext uri="{FF2B5EF4-FFF2-40B4-BE49-F238E27FC236}">
                <a16:creationId xmlns:a16="http://schemas.microsoft.com/office/drawing/2014/main" id="{624794CF-DAD5-4422-9B06-764207954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3508744"/>
            <a:ext cx="4440156" cy="2668218"/>
          </a:xfrm>
          <a:prstGeom prst="rect">
            <a:avLst/>
          </a:prstGeom>
        </p:spPr>
      </p:pic>
    </p:spTree>
    <p:extLst>
      <p:ext uri="{BB962C8B-B14F-4D97-AF65-F5344CB8AC3E}">
        <p14:creationId xmlns:p14="http://schemas.microsoft.com/office/powerpoint/2010/main" val="7676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05365C-F347-4CBA-995C-88D5EE359C5B}"/>
              </a:ext>
            </a:extLst>
          </p:cNvPr>
          <p:cNvSpPr>
            <a:spLocks noGrp="1"/>
          </p:cNvSpPr>
          <p:nvPr>
            <p:ph type="title"/>
          </p:nvPr>
        </p:nvSpPr>
        <p:spPr/>
        <p:txBody>
          <a:bodyPr>
            <a:normAutofit/>
          </a:bodyPr>
          <a:lstStyle/>
          <a:p>
            <a:br>
              <a:rPr lang="en-US" sz="3200" b="1" dirty="0"/>
            </a:br>
            <a:r>
              <a:rPr lang="el-GR" sz="3200" b="1" dirty="0"/>
              <a:t>Κύρια μνήμη </a:t>
            </a:r>
            <a:endParaRPr lang="en-US" sz="3200" b="1" dirty="0"/>
          </a:p>
        </p:txBody>
      </p:sp>
      <p:pic>
        <p:nvPicPr>
          <p:cNvPr id="5" name="Θέση περιεχομένου 4">
            <a:extLst>
              <a:ext uri="{FF2B5EF4-FFF2-40B4-BE49-F238E27FC236}">
                <a16:creationId xmlns:a16="http://schemas.microsoft.com/office/drawing/2014/main" id="{CCEEF940-480D-46E1-93F9-CD97C15F6D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2293380"/>
            <a:ext cx="9628632" cy="3780952"/>
          </a:xfrm>
        </p:spPr>
      </p:pic>
    </p:spTree>
    <p:extLst>
      <p:ext uri="{BB962C8B-B14F-4D97-AF65-F5344CB8AC3E}">
        <p14:creationId xmlns:p14="http://schemas.microsoft.com/office/powerpoint/2010/main" val="22991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71D955A-AF31-45EC-AA39-6DC939F3F559}"/>
              </a:ext>
            </a:extLst>
          </p:cNvPr>
          <p:cNvSpPr>
            <a:spLocks noGrp="1"/>
          </p:cNvSpPr>
          <p:nvPr>
            <p:ph type="title"/>
          </p:nvPr>
        </p:nvSpPr>
        <p:spPr/>
        <p:txBody>
          <a:bodyPr>
            <a:normAutofit/>
          </a:bodyPr>
          <a:lstStyle/>
          <a:p>
            <a:br>
              <a:rPr lang="en-US" sz="3600" b="1" dirty="0"/>
            </a:br>
            <a:r>
              <a:rPr lang="el-GR" sz="3600" b="1" dirty="0"/>
              <a:t>Κύρια μνήμη </a:t>
            </a:r>
            <a:endParaRPr lang="en-US" sz="3600" b="1" dirty="0"/>
          </a:p>
        </p:txBody>
      </p:sp>
      <p:sp>
        <p:nvSpPr>
          <p:cNvPr id="3" name="Θέση περιεχομένου 2">
            <a:extLst>
              <a:ext uri="{FF2B5EF4-FFF2-40B4-BE49-F238E27FC236}">
                <a16:creationId xmlns:a16="http://schemas.microsoft.com/office/drawing/2014/main" id="{3D1830A3-F4B5-48CD-8244-D0EEC84B718C}"/>
              </a:ext>
            </a:extLst>
          </p:cNvPr>
          <p:cNvSpPr>
            <a:spLocks noGrp="1"/>
          </p:cNvSpPr>
          <p:nvPr>
            <p:ph sz="half" idx="1"/>
          </p:nvPr>
        </p:nvSpPr>
        <p:spPr/>
        <p:txBody>
          <a:bodyPr>
            <a:normAutofit fontScale="92500" lnSpcReduction="10000"/>
          </a:bodyPr>
          <a:lstStyle/>
          <a:p>
            <a:pPr marL="0" indent="0">
              <a:buNone/>
            </a:pPr>
            <a:r>
              <a:rPr lang="el-GR" sz="2400" dirty="0"/>
              <a:t>Η </a:t>
            </a:r>
            <a:r>
              <a:rPr lang="el-GR" sz="2400" b="1" dirty="0"/>
              <a:t>κύρια μνήμη </a:t>
            </a:r>
            <a:r>
              <a:rPr lang="el-GR" sz="2400" dirty="0"/>
              <a:t>είναι μια συλλογή θέσεων αποθήκευσης, που αποκαλούνται λέξεις.</a:t>
            </a:r>
          </a:p>
          <a:p>
            <a:pPr marL="0" indent="0">
              <a:buNone/>
            </a:pPr>
            <a:r>
              <a:rPr lang="el-GR" sz="2400" dirty="0"/>
              <a:t>Κάθε λέξη περιέχει μια ακολουθία μπιτ ίδιου μήκους (8, 16, 32, ή και 64 μπιτ).</a:t>
            </a:r>
          </a:p>
          <a:p>
            <a:pPr marL="0" indent="0">
              <a:buNone/>
            </a:pPr>
            <a:r>
              <a:rPr lang="el-GR" sz="2400" dirty="0"/>
              <a:t>Κάθε λέξη έχει μια μοναδική διεύθυνση.</a:t>
            </a:r>
          </a:p>
          <a:p>
            <a:pPr marL="0" indent="0">
              <a:buNone/>
            </a:pPr>
            <a:r>
              <a:rPr lang="el-GR" sz="2400" dirty="0"/>
              <a:t>Οι </a:t>
            </a:r>
            <a:r>
              <a:rPr lang="el-GR" sz="2400" b="1" dirty="0"/>
              <a:t>διευθύνσεις</a:t>
            </a:r>
            <a:r>
              <a:rPr lang="el-GR" sz="2400" dirty="0"/>
              <a:t> επιτρέπουν την </a:t>
            </a:r>
            <a:r>
              <a:rPr lang="el-GR" sz="2400" b="1" dirty="0"/>
              <a:t>ανάγνωση και εγγραφή </a:t>
            </a:r>
            <a:r>
              <a:rPr lang="el-GR" sz="2400" dirty="0"/>
              <a:t>μεμονωμένων λέξεων.</a:t>
            </a:r>
            <a:endParaRPr lang="en-US" sz="2400" dirty="0"/>
          </a:p>
        </p:txBody>
      </p:sp>
      <p:pic>
        <p:nvPicPr>
          <p:cNvPr id="7" name="Θέση περιεχομένου 6">
            <a:extLst>
              <a:ext uri="{FF2B5EF4-FFF2-40B4-BE49-F238E27FC236}">
                <a16:creationId xmlns:a16="http://schemas.microsoft.com/office/drawing/2014/main" id="{84862341-B223-4B0E-BBEA-17464577B0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0921" y="2194560"/>
            <a:ext cx="4337871" cy="3986784"/>
          </a:xfrm>
        </p:spPr>
      </p:pic>
      <p:cxnSp>
        <p:nvCxnSpPr>
          <p:cNvPr id="9" name="Ευθύγραμμο βέλος σύνδεσης 8">
            <a:extLst>
              <a:ext uri="{FF2B5EF4-FFF2-40B4-BE49-F238E27FC236}">
                <a16:creationId xmlns:a16="http://schemas.microsoft.com/office/drawing/2014/main" id="{B298ADE5-6A09-47EF-A9FD-887F6235FE07}"/>
              </a:ext>
            </a:extLst>
          </p:cNvPr>
          <p:cNvCxnSpPr/>
          <p:nvPr/>
        </p:nvCxnSpPr>
        <p:spPr>
          <a:xfrm>
            <a:off x="3062177" y="5380074"/>
            <a:ext cx="7378995" cy="55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23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987095-D145-401F-91F5-8723551FD9CB}"/>
              </a:ext>
            </a:extLst>
          </p:cNvPr>
          <p:cNvSpPr>
            <a:spLocks noGrp="1"/>
          </p:cNvSpPr>
          <p:nvPr>
            <p:ph type="title"/>
          </p:nvPr>
        </p:nvSpPr>
        <p:spPr/>
        <p:txBody>
          <a:bodyPr>
            <a:normAutofit/>
          </a:bodyPr>
          <a:lstStyle/>
          <a:p>
            <a:br>
              <a:rPr lang="en-US" sz="3200" b="1" dirty="0"/>
            </a:br>
            <a:r>
              <a:rPr lang="el-GR" sz="3200" b="1" dirty="0"/>
              <a:t>Κύρια μνήμη: Ανάγνωση </a:t>
            </a:r>
            <a:endParaRPr lang="en-US" sz="3200" b="1" dirty="0"/>
          </a:p>
        </p:txBody>
      </p:sp>
      <p:pic>
        <p:nvPicPr>
          <p:cNvPr id="6" name="Θέση περιεχομένου 5">
            <a:extLst>
              <a:ext uri="{FF2B5EF4-FFF2-40B4-BE49-F238E27FC236}">
                <a16:creationId xmlns:a16="http://schemas.microsoft.com/office/drawing/2014/main" id="{2502A949-1C1E-4944-BC80-0C80E6211A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0160" y="2248749"/>
            <a:ext cx="4355096" cy="3932595"/>
          </a:xfrm>
        </p:spPr>
      </p:pic>
      <p:sp>
        <p:nvSpPr>
          <p:cNvPr id="4" name="Θέση περιεχομένου 3">
            <a:extLst>
              <a:ext uri="{FF2B5EF4-FFF2-40B4-BE49-F238E27FC236}">
                <a16:creationId xmlns:a16="http://schemas.microsoft.com/office/drawing/2014/main" id="{59BCE0E1-AACF-4E41-83F0-3EC0818A2D69}"/>
              </a:ext>
            </a:extLst>
          </p:cNvPr>
          <p:cNvSpPr>
            <a:spLocks noGrp="1"/>
          </p:cNvSpPr>
          <p:nvPr>
            <p:ph sz="half" idx="2"/>
          </p:nvPr>
        </p:nvSpPr>
        <p:spPr>
          <a:xfrm>
            <a:off x="6018028" y="2194560"/>
            <a:ext cx="4890764" cy="3986784"/>
          </a:xfrm>
        </p:spPr>
        <p:txBody>
          <a:bodyPr>
            <a:normAutofit lnSpcReduction="10000"/>
          </a:bodyPr>
          <a:lstStyle/>
          <a:p>
            <a:pPr marL="0" indent="0">
              <a:buNone/>
            </a:pPr>
            <a:r>
              <a:rPr lang="el-GR" sz="2800" dirty="0"/>
              <a:t>Κατά την ανάγνωση μιας λέξης:</a:t>
            </a:r>
          </a:p>
          <a:p>
            <a:pPr marL="0" indent="0">
              <a:buNone/>
            </a:pPr>
            <a:r>
              <a:rPr lang="el-GR" sz="2800" dirty="0"/>
              <a:t>Η ΚΜΕ αποστέλλει:</a:t>
            </a:r>
          </a:p>
          <a:p>
            <a:pPr lvl="1"/>
            <a:r>
              <a:rPr lang="el-GR" sz="2800" dirty="0"/>
              <a:t>τον κωδικό της πράξης της ανάγνωσης, και</a:t>
            </a:r>
          </a:p>
          <a:p>
            <a:pPr lvl="1"/>
            <a:r>
              <a:rPr lang="el-GR" sz="2800" dirty="0"/>
              <a:t>τη διεύθυνση της λέξης που θέλει να διαβάσει</a:t>
            </a:r>
          </a:p>
          <a:p>
            <a:pPr marL="0" indent="0">
              <a:buNone/>
            </a:pPr>
            <a:r>
              <a:rPr lang="el-GR" sz="2800" dirty="0"/>
              <a:t>Η μνήμη επιστρέφει:</a:t>
            </a:r>
          </a:p>
          <a:p>
            <a:pPr lvl="1"/>
            <a:r>
              <a:rPr lang="el-GR" sz="2800" dirty="0"/>
              <a:t>τα μπιτ της λέξης.</a:t>
            </a:r>
            <a:endParaRPr lang="en-US" sz="2800" dirty="0"/>
          </a:p>
        </p:txBody>
      </p:sp>
    </p:spTree>
    <p:extLst>
      <p:ext uri="{BB962C8B-B14F-4D97-AF65-F5344CB8AC3E}">
        <p14:creationId xmlns:p14="http://schemas.microsoft.com/office/powerpoint/2010/main" val="314005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FED61C-30A4-4E8C-9EF9-5946BBE20CC0}"/>
              </a:ext>
            </a:extLst>
          </p:cNvPr>
          <p:cNvSpPr>
            <a:spLocks noGrp="1"/>
          </p:cNvSpPr>
          <p:nvPr>
            <p:ph type="title"/>
          </p:nvPr>
        </p:nvSpPr>
        <p:spPr/>
        <p:txBody>
          <a:bodyPr>
            <a:normAutofit/>
          </a:bodyPr>
          <a:lstStyle/>
          <a:p>
            <a:br>
              <a:rPr lang="en-US" sz="3200" b="1" dirty="0"/>
            </a:br>
            <a:r>
              <a:rPr lang="el-GR" sz="3200" b="1" dirty="0"/>
              <a:t>Κύρια μνήμη: Εγγραφή </a:t>
            </a:r>
            <a:endParaRPr lang="en-US" sz="3200" b="1" dirty="0"/>
          </a:p>
        </p:txBody>
      </p:sp>
      <p:pic>
        <p:nvPicPr>
          <p:cNvPr id="6" name="Θέση περιεχομένου 5">
            <a:extLst>
              <a:ext uri="{FF2B5EF4-FFF2-40B4-BE49-F238E27FC236}">
                <a16:creationId xmlns:a16="http://schemas.microsoft.com/office/drawing/2014/main" id="{E2736582-0311-42F6-A7A0-E209C7B9C0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80159" y="2194561"/>
            <a:ext cx="4525217" cy="3986784"/>
          </a:xfrm>
        </p:spPr>
      </p:pic>
      <p:sp>
        <p:nvSpPr>
          <p:cNvPr id="4" name="Θέση περιεχομένου 3">
            <a:extLst>
              <a:ext uri="{FF2B5EF4-FFF2-40B4-BE49-F238E27FC236}">
                <a16:creationId xmlns:a16="http://schemas.microsoft.com/office/drawing/2014/main" id="{A1DAED9E-ECF7-4E0D-B2B4-3B4A7E2F8FDC}"/>
              </a:ext>
            </a:extLst>
          </p:cNvPr>
          <p:cNvSpPr>
            <a:spLocks noGrp="1"/>
          </p:cNvSpPr>
          <p:nvPr>
            <p:ph sz="half" idx="2"/>
          </p:nvPr>
        </p:nvSpPr>
        <p:spPr>
          <a:xfrm>
            <a:off x="5805376" y="2194560"/>
            <a:ext cx="5103416" cy="3986784"/>
          </a:xfrm>
        </p:spPr>
        <p:txBody>
          <a:bodyPr>
            <a:normAutofit lnSpcReduction="10000"/>
          </a:bodyPr>
          <a:lstStyle/>
          <a:p>
            <a:pPr marL="0" indent="0">
              <a:buNone/>
            </a:pPr>
            <a:r>
              <a:rPr lang="el-GR" sz="2800" dirty="0"/>
              <a:t>Κατά την εγγραφή μιας λέξης: </a:t>
            </a:r>
          </a:p>
          <a:p>
            <a:pPr marL="0" indent="0">
              <a:buNone/>
            </a:pPr>
            <a:r>
              <a:rPr lang="el-GR" sz="2800" dirty="0"/>
              <a:t>Η ΚΜΕ αποστέλλει: </a:t>
            </a:r>
          </a:p>
          <a:p>
            <a:pPr lvl="1"/>
            <a:r>
              <a:rPr lang="el-GR" sz="2800" dirty="0"/>
              <a:t>τον κωδικό της πράξης της εγγραφής, </a:t>
            </a:r>
          </a:p>
          <a:p>
            <a:pPr lvl="1"/>
            <a:r>
              <a:rPr lang="el-GR" sz="2800" dirty="0"/>
              <a:t>τη διεύθυνση της λέξης όπου θέλει να γράψει, και </a:t>
            </a:r>
          </a:p>
          <a:p>
            <a:pPr lvl="1"/>
            <a:r>
              <a:rPr lang="el-GR" sz="2800" dirty="0"/>
              <a:t>τα μπιτ που θέλει να γράψει. </a:t>
            </a:r>
            <a:endParaRPr lang="en-US" sz="2800" dirty="0"/>
          </a:p>
          <a:p>
            <a:pPr marL="0" indent="0">
              <a:buNone/>
            </a:pPr>
            <a:r>
              <a:rPr lang="el-GR" sz="2800" dirty="0"/>
              <a:t>Η μνήμη εκτελεί την αλλαγή. </a:t>
            </a:r>
            <a:endParaRPr lang="en-US" sz="2800" dirty="0"/>
          </a:p>
        </p:txBody>
      </p:sp>
    </p:spTree>
    <p:extLst>
      <p:ext uri="{BB962C8B-B14F-4D97-AF65-F5344CB8AC3E}">
        <p14:creationId xmlns:p14="http://schemas.microsoft.com/office/powerpoint/2010/main" val="32632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D470B13-29B7-49E1-AA07-4F34ABAA3539}"/>
              </a:ext>
            </a:extLst>
          </p:cNvPr>
          <p:cNvSpPr>
            <a:spLocks noGrp="1"/>
          </p:cNvSpPr>
          <p:nvPr>
            <p:ph type="title"/>
          </p:nvPr>
        </p:nvSpPr>
        <p:spPr/>
        <p:txBody>
          <a:bodyPr>
            <a:normAutofit/>
          </a:bodyPr>
          <a:lstStyle/>
          <a:p>
            <a:br>
              <a:rPr lang="en-US" sz="3200" b="1" dirty="0"/>
            </a:br>
            <a:r>
              <a:rPr lang="el-GR" sz="3200" b="1" dirty="0"/>
              <a:t>Κύρια μνήμη: Χώρος διευθύνσεων </a:t>
            </a:r>
            <a:endParaRPr lang="en-US" sz="3200" b="1" dirty="0"/>
          </a:p>
        </p:txBody>
      </p:sp>
      <p:sp>
        <p:nvSpPr>
          <p:cNvPr id="6" name="Θέση περιεχομένου 5">
            <a:extLst>
              <a:ext uri="{FF2B5EF4-FFF2-40B4-BE49-F238E27FC236}">
                <a16:creationId xmlns:a16="http://schemas.microsoft.com/office/drawing/2014/main" id="{2E779159-AC96-4D2D-B1AE-026F1CEBD52D}"/>
              </a:ext>
            </a:extLst>
          </p:cNvPr>
          <p:cNvSpPr>
            <a:spLocks noGrp="1"/>
          </p:cNvSpPr>
          <p:nvPr>
            <p:ph idx="1"/>
          </p:nvPr>
        </p:nvSpPr>
        <p:spPr/>
        <p:txBody>
          <a:bodyPr/>
          <a:lstStyle/>
          <a:p>
            <a:endParaRPr lang="en-US" dirty="0"/>
          </a:p>
          <a:p>
            <a:pPr marL="0" indent="0">
              <a:buNone/>
            </a:pPr>
            <a:r>
              <a:rPr lang="el-GR" sz="2800" dirty="0"/>
              <a:t>Το σύνολο όλων των διαφορετικών διευθύνσεων λέγεται </a:t>
            </a:r>
            <a:r>
              <a:rPr lang="el-GR" sz="2800" b="1" i="1" dirty="0"/>
              <a:t>χώρος διευθύνσεων </a:t>
            </a:r>
            <a:r>
              <a:rPr lang="el-GR" sz="2800" dirty="0"/>
              <a:t>(</a:t>
            </a:r>
            <a:r>
              <a:rPr lang="el-GR" sz="2800" i="1" dirty="0" err="1"/>
              <a:t>address</a:t>
            </a:r>
            <a:r>
              <a:rPr lang="el-GR" sz="2800" i="1" dirty="0"/>
              <a:t> </a:t>
            </a:r>
            <a:r>
              <a:rPr lang="el-GR" sz="2800" i="1" dirty="0" err="1"/>
              <a:t>space</a:t>
            </a:r>
            <a:r>
              <a:rPr lang="el-GR" sz="2800" dirty="0"/>
              <a:t>) και το πλήθος τους είναι το </a:t>
            </a:r>
            <a:r>
              <a:rPr lang="el-GR" sz="2800" b="1" i="1" dirty="0"/>
              <a:t>μέγεθος </a:t>
            </a:r>
            <a:r>
              <a:rPr lang="el-GR" sz="2800" dirty="0"/>
              <a:t>του χώρου διευθύνσεων. </a:t>
            </a:r>
            <a:endParaRPr lang="en-US" sz="2800" dirty="0"/>
          </a:p>
        </p:txBody>
      </p:sp>
    </p:spTree>
    <p:extLst>
      <p:ext uri="{BB962C8B-B14F-4D97-AF65-F5344CB8AC3E}">
        <p14:creationId xmlns:p14="http://schemas.microsoft.com/office/powerpoint/2010/main" val="217906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0F9A65-4465-48F1-AAC9-AD037A67556E}"/>
              </a:ext>
            </a:extLst>
          </p:cNvPr>
          <p:cNvSpPr>
            <a:spLocks noGrp="1"/>
          </p:cNvSpPr>
          <p:nvPr>
            <p:ph type="title"/>
          </p:nvPr>
        </p:nvSpPr>
        <p:spPr/>
        <p:txBody>
          <a:bodyPr>
            <a:normAutofit/>
          </a:bodyPr>
          <a:lstStyle/>
          <a:p>
            <a:br>
              <a:rPr lang="en-US" sz="3200" b="1" dirty="0"/>
            </a:br>
            <a:r>
              <a:rPr lang="el-GR" sz="3200" b="1" dirty="0"/>
              <a:t>ΚΜΕ &amp; κύρια μνήμη </a:t>
            </a:r>
            <a:endParaRPr lang="en-US" sz="3200" b="1" dirty="0"/>
          </a:p>
        </p:txBody>
      </p:sp>
      <p:pic>
        <p:nvPicPr>
          <p:cNvPr id="5" name="Θέση περιεχομένου 4">
            <a:extLst>
              <a:ext uri="{FF2B5EF4-FFF2-40B4-BE49-F238E27FC236}">
                <a16:creationId xmlns:a16="http://schemas.microsoft.com/office/drawing/2014/main" id="{98E5C1BE-FEB6-4084-AB70-69823F796F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2302904"/>
            <a:ext cx="9628632" cy="4097896"/>
          </a:xfrm>
        </p:spPr>
      </p:pic>
    </p:spTree>
    <p:extLst>
      <p:ext uri="{BB962C8B-B14F-4D97-AF65-F5344CB8AC3E}">
        <p14:creationId xmlns:p14="http://schemas.microsoft.com/office/powerpoint/2010/main" val="21842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E62444-96AA-477D-BC9A-DAD17C6CB582}"/>
              </a:ext>
            </a:extLst>
          </p:cNvPr>
          <p:cNvSpPr>
            <a:spLocks noGrp="1"/>
          </p:cNvSpPr>
          <p:nvPr>
            <p:ph type="title"/>
          </p:nvPr>
        </p:nvSpPr>
        <p:spPr/>
        <p:txBody>
          <a:bodyPr>
            <a:normAutofit/>
          </a:bodyPr>
          <a:lstStyle/>
          <a:p>
            <a:br>
              <a:rPr lang="en-US" sz="3600" b="1" dirty="0"/>
            </a:br>
            <a:r>
              <a:rPr lang="el-GR" sz="3600" b="1" dirty="0"/>
              <a:t>Σύνδεση ΚΜΕ – κύριας μνήμης </a:t>
            </a:r>
            <a:endParaRPr lang="en-US" sz="3600" b="1" dirty="0"/>
          </a:p>
        </p:txBody>
      </p:sp>
      <p:pic>
        <p:nvPicPr>
          <p:cNvPr id="7" name="Θέση περιεχομένου 6">
            <a:extLst>
              <a:ext uri="{FF2B5EF4-FFF2-40B4-BE49-F238E27FC236}">
                <a16:creationId xmlns:a16="http://schemas.microsoft.com/office/drawing/2014/main" id="{4A066B21-BBEE-4449-9054-920DD4D94C0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7293" y="2373666"/>
            <a:ext cx="3891516" cy="3628571"/>
          </a:xfrm>
        </p:spPr>
      </p:pic>
      <p:sp>
        <p:nvSpPr>
          <p:cNvPr id="5" name="Θέση περιεχομένου 4">
            <a:extLst>
              <a:ext uri="{FF2B5EF4-FFF2-40B4-BE49-F238E27FC236}">
                <a16:creationId xmlns:a16="http://schemas.microsoft.com/office/drawing/2014/main" id="{887C51A4-1A09-4DC7-AD6B-76B77E67D970}"/>
              </a:ext>
            </a:extLst>
          </p:cNvPr>
          <p:cNvSpPr>
            <a:spLocks noGrp="1"/>
          </p:cNvSpPr>
          <p:nvPr>
            <p:ph sz="half" idx="2"/>
          </p:nvPr>
        </p:nvSpPr>
        <p:spPr>
          <a:xfrm>
            <a:off x="5769864" y="2194560"/>
            <a:ext cx="5138928" cy="3986784"/>
          </a:xfrm>
        </p:spPr>
        <p:txBody>
          <a:bodyPr>
            <a:normAutofit fontScale="92500" lnSpcReduction="10000"/>
          </a:bodyPr>
          <a:lstStyle/>
          <a:p>
            <a:pPr marL="0" indent="0">
              <a:buNone/>
            </a:pPr>
            <a:r>
              <a:rPr lang="el-GR" sz="2800" b="1" dirty="0"/>
              <a:t>Πώς ακριβώς συνδέονται η ΚΜΕ και η κύρια μνήμη μεταξύ τους; </a:t>
            </a:r>
            <a:r>
              <a:rPr lang="el-GR" sz="2800" dirty="0"/>
              <a:t>Θυμηθείτε τι πρέπει να μπορούν να ανταλλάζουν: </a:t>
            </a:r>
          </a:p>
          <a:p>
            <a:pPr marL="457200" lvl="1" indent="0">
              <a:buNone/>
            </a:pPr>
            <a:r>
              <a:rPr lang="el-GR" sz="2800" dirty="0"/>
              <a:t>1.τον </a:t>
            </a:r>
            <a:r>
              <a:rPr lang="el-GR" sz="2800" i="1" dirty="0"/>
              <a:t>κωδικό </a:t>
            </a:r>
            <a:r>
              <a:rPr lang="el-GR" sz="2800" dirty="0"/>
              <a:t>της πράξης (ανάγνωση ή εγγραφή) </a:t>
            </a:r>
          </a:p>
          <a:p>
            <a:pPr marL="457200" lvl="1" indent="0">
              <a:buNone/>
            </a:pPr>
            <a:r>
              <a:rPr lang="el-GR" sz="2800" dirty="0"/>
              <a:t>2.την </a:t>
            </a:r>
            <a:r>
              <a:rPr lang="el-GR" sz="2800" i="1" dirty="0"/>
              <a:t>διεύθυνση </a:t>
            </a:r>
            <a:r>
              <a:rPr lang="el-GR" sz="2800" dirty="0"/>
              <a:t>της λέξης (που θα αναγνωσθεί ή θα εγγραφεί) </a:t>
            </a:r>
          </a:p>
          <a:p>
            <a:pPr marL="457200" lvl="1" indent="0">
              <a:buNone/>
            </a:pPr>
            <a:r>
              <a:rPr lang="el-GR" sz="2800" dirty="0"/>
              <a:t>3.την </a:t>
            </a:r>
            <a:r>
              <a:rPr lang="el-GR" sz="2800" i="1" dirty="0"/>
              <a:t>λέξη </a:t>
            </a:r>
            <a:r>
              <a:rPr lang="el-GR" sz="2800" dirty="0"/>
              <a:t>(που αναγνώσθηκε ή που πρέπει να εγγραφεί) </a:t>
            </a:r>
          </a:p>
          <a:p>
            <a:pPr marL="0" indent="0">
              <a:buNone/>
            </a:pPr>
            <a:endParaRPr lang="en-US" dirty="0"/>
          </a:p>
        </p:txBody>
      </p:sp>
    </p:spTree>
    <p:extLst>
      <p:ext uri="{BB962C8B-B14F-4D97-AF65-F5344CB8AC3E}">
        <p14:creationId xmlns:p14="http://schemas.microsoft.com/office/powerpoint/2010/main" val="5222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464F83-F226-466D-8455-C9B44AA975E2}"/>
              </a:ext>
            </a:extLst>
          </p:cNvPr>
          <p:cNvSpPr>
            <a:spLocks noGrp="1"/>
          </p:cNvSpPr>
          <p:nvPr>
            <p:ph type="title"/>
          </p:nvPr>
        </p:nvSpPr>
        <p:spPr/>
        <p:txBody>
          <a:bodyPr>
            <a:normAutofit/>
          </a:bodyPr>
          <a:lstStyle/>
          <a:p>
            <a:br>
              <a:rPr lang="en-US" sz="3200" b="1" dirty="0"/>
            </a:br>
            <a:r>
              <a:rPr lang="el-GR" sz="3200" b="1" dirty="0"/>
              <a:t>Σύνδεση ΚΜΕ – κύριας μνήμης </a:t>
            </a:r>
            <a:endParaRPr lang="en-US" sz="3200" b="1" dirty="0"/>
          </a:p>
        </p:txBody>
      </p:sp>
      <p:pic>
        <p:nvPicPr>
          <p:cNvPr id="6" name="Θέση περιεχομένου 5">
            <a:extLst>
              <a:ext uri="{FF2B5EF4-FFF2-40B4-BE49-F238E27FC236}">
                <a16:creationId xmlns:a16="http://schemas.microsoft.com/office/drawing/2014/main" id="{121AC5DE-6047-4F20-8971-636475C62E3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3619" y="2287187"/>
            <a:ext cx="4196245" cy="3801530"/>
          </a:xfrm>
        </p:spPr>
      </p:pic>
      <p:sp>
        <p:nvSpPr>
          <p:cNvPr id="4" name="Θέση περιεχομένου 3">
            <a:extLst>
              <a:ext uri="{FF2B5EF4-FFF2-40B4-BE49-F238E27FC236}">
                <a16:creationId xmlns:a16="http://schemas.microsoft.com/office/drawing/2014/main" id="{7537A6BC-2EA5-4149-90C5-91C3A970BEA4}"/>
              </a:ext>
            </a:extLst>
          </p:cNvPr>
          <p:cNvSpPr>
            <a:spLocks noGrp="1"/>
          </p:cNvSpPr>
          <p:nvPr>
            <p:ph sz="half" idx="2"/>
          </p:nvPr>
        </p:nvSpPr>
        <p:spPr>
          <a:xfrm>
            <a:off x="5769864" y="2194560"/>
            <a:ext cx="5138928" cy="3986784"/>
          </a:xfrm>
        </p:spPr>
        <p:txBody>
          <a:bodyPr>
            <a:normAutofit fontScale="70000" lnSpcReduction="20000"/>
          </a:bodyPr>
          <a:lstStyle/>
          <a:p>
            <a:pPr marL="0" indent="0">
              <a:buNone/>
            </a:pPr>
            <a:r>
              <a:rPr lang="el-GR" sz="3400" b="1" dirty="0"/>
              <a:t>Πώς ακριβώς συνδέονται η ΚΜΕ και η κύρια μνήμη μεταξύ τους; </a:t>
            </a:r>
          </a:p>
          <a:p>
            <a:pPr marL="0" indent="0">
              <a:buNone/>
            </a:pPr>
            <a:r>
              <a:rPr lang="el-GR" sz="3400" dirty="0"/>
              <a:t>Την ανταλλαγή αυτών των μηνυμάτων εκτελούν αντιστοίχως οι εξής τρείς ομάδες καλωδίων (κάθε καλώδιο μεταφέρει 1 μπιτ): </a:t>
            </a:r>
          </a:p>
          <a:p>
            <a:pPr marL="457200" lvl="1" indent="0">
              <a:buNone/>
            </a:pPr>
            <a:r>
              <a:rPr lang="el-GR" sz="3400" dirty="0"/>
              <a:t>1.ο </a:t>
            </a:r>
            <a:r>
              <a:rPr lang="el-GR" sz="3400" b="1" i="1" dirty="0"/>
              <a:t>δίαυλος ελέγχου </a:t>
            </a:r>
            <a:r>
              <a:rPr lang="el-GR" sz="3400" dirty="0"/>
              <a:t>(</a:t>
            </a:r>
            <a:r>
              <a:rPr lang="el-GR" sz="3400" i="1" dirty="0" err="1"/>
              <a:t>control</a:t>
            </a:r>
            <a:r>
              <a:rPr lang="el-GR" sz="3400" i="1" dirty="0"/>
              <a:t> </a:t>
            </a:r>
            <a:r>
              <a:rPr lang="el-GR" sz="3400" i="1" dirty="0" err="1"/>
              <a:t>bus</a:t>
            </a:r>
            <a:r>
              <a:rPr lang="el-GR" sz="3400" dirty="0"/>
              <a:t>), </a:t>
            </a:r>
          </a:p>
          <a:p>
            <a:pPr marL="457200" lvl="1" indent="0">
              <a:buNone/>
            </a:pPr>
            <a:endParaRPr lang="el-GR" sz="3400" dirty="0"/>
          </a:p>
          <a:p>
            <a:pPr marL="457200" lvl="1" indent="0">
              <a:buNone/>
            </a:pPr>
            <a:r>
              <a:rPr lang="el-GR" sz="3400" dirty="0"/>
              <a:t>2.ο </a:t>
            </a:r>
            <a:r>
              <a:rPr lang="el-GR" sz="3400" b="1" i="1" dirty="0"/>
              <a:t>δίαυλος διευθύνσεων </a:t>
            </a:r>
            <a:r>
              <a:rPr lang="el-GR" sz="3400" dirty="0"/>
              <a:t>(</a:t>
            </a:r>
            <a:r>
              <a:rPr lang="el-GR" sz="3400" i="1" dirty="0" err="1"/>
              <a:t>address</a:t>
            </a:r>
            <a:r>
              <a:rPr lang="el-GR" sz="3400" i="1" dirty="0"/>
              <a:t> </a:t>
            </a:r>
            <a:r>
              <a:rPr lang="el-GR" sz="3400" i="1" dirty="0" err="1"/>
              <a:t>bus</a:t>
            </a:r>
            <a:r>
              <a:rPr lang="el-GR" sz="3400" dirty="0"/>
              <a:t>), </a:t>
            </a:r>
          </a:p>
          <a:p>
            <a:pPr marL="457200" lvl="1" indent="0">
              <a:buNone/>
            </a:pPr>
            <a:r>
              <a:rPr lang="el-GR" sz="3400" dirty="0"/>
              <a:t>3.ο </a:t>
            </a:r>
            <a:r>
              <a:rPr lang="el-GR" sz="3400" b="1" i="1" dirty="0"/>
              <a:t>δίαυλος δεδομένων </a:t>
            </a:r>
            <a:r>
              <a:rPr lang="el-GR" sz="3400" dirty="0"/>
              <a:t>(</a:t>
            </a:r>
            <a:r>
              <a:rPr lang="el-GR" sz="3400" i="1" dirty="0" err="1"/>
              <a:t>data</a:t>
            </a:r>
            <a:r>
              <a:rPr lang="el-GR" sz="3400" i="1" dirty="0"/>
              <a:t> </a:t>
            </a:r>
            <a:r>
              <a:rPr lang="el-GR" sz="3400" i="1" dirty="0" err="1"/>
              <a:t>bus</a:t>
            </a:r>
            <a:r>
              <a:rPr lang="el-GR" sz="3400" dirty="0"/>
              <a:t>). </a:t>
            </a:r>
          </a:p>
          <a:p>
            <a:pPr marL="0" indent="0">
              <a:buNone/>
            </a:pPr>
            <a:endParaRPr lang="en-US" dirty="0"/>
          </a:p>
        </p:txBody>
      </p:sp>
    </p:spTree>
    <p:extLst>
      <p:ext uri="{BB962C8B-B14F-4D97-AF65-F5344CB8AC3E}">
        <p14:creationId xmlns:p14="http://schemas.microsoft.com/office/powerpoint/2010/main" val="367912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6CF7A5-44B4-439A-8EAC-F5819E051C84}"/>
              </a:ext>
            </a:extLst>
          </p:cNvPr>
          <p:cNvSpPr>
            <a:spLocks noGrp="1"/>
          </p:cNvSpPr>
          <p:nvPr>
            <p:ph type="title"/>
          </p:nvPr>
        </p:nvSpPr>
        <p:spPr/>
        <p:txBody>
          <a:bodyPr>
            <a:normAutofit/>
          </a:bodyPr>
          <a:lstStyle/>
          <a:p>
            <a:br>
              <a:rPr lang="en-US" sz="3200" b="1" dirty="0"/>
            </a:br>
            <a:r>
              <a:rPr lang="el-GR" sz="3200" b="1" dirty="0"/>
              <a:t>Σύνδεση: Δίαυλος δεδομένων </a:t>
            </a:r>
            <a:endParaRPr lang="en-US" sz="3200" b="1" dirty="0"/>
          </a:p>
        </p:txBody>
      </p:sp>
      <p:pic>
        <p:nvPicPr>
          <p:cNvPr id="6" name="Θέση περιεχομένου 5">
            <a:extLst>
              <a:ext uri="{FF2B5EF4-FFF2-40B4-BE49-F238E27FC236}">
                <a16:creationId xmlns:a16="http://schemas.microsoft.com/office/drawing/2014/main" id="{5D5CD3DA-E283-4CBB-A65D-113945E61E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3619" y="2383063"/>
            <a:ext cx="3636334" cy="3609524"/>
          </a:xfrm>
        </p:spPr>
      </p:pic>
      <p:sp>
        <p:nvSpPr>
          <p:cNvPr id="4" name="Θέση περιεχομένου 3">
            <a:extLst>
              <a:ext uri="{FF2B5EF4-FFF2-40B4-BE49-F238E27FC236}">
                <a16:creationId xmlns:a16="http://schemas.microsoft.com/office/drawing/2014/main" id="{9019D503-E967-487C-B6FA-ED0D9A2B7E57}"/>
              </a:ext>
            </a:extLst>
          </p:cNvPr>
          <p:cNvSpPr>
            <a:spLocks noGrp="1"/>
          </p:cNvSpPr>
          <p:nvPr>
            <p:ph sz="half" idx="2"/>
          </p:nvPr>
        </p:nvSpPr>
        <p:spPr>
          <a:xfrm>
            <a:off x="5769864" y="2194560"/>
            <a:ext cx="5138928" cy="3986784"/>
          </a:xfrm>
        </p:spPr>
        <p:txBody>
          <a:bodyPr>
            <a:normAutofit/>
          </a:bodyPr>
          <a:lstStyle/>
          <a:p>
            <a:pPr marL="0" indent="0">
              <a:buNone/>
            </a:pPr>
            <a:r>
              <a:rPr lang="el-GR" sz="2400" i="1" dirty="0"/>
              <a:t>Ερώτηση: </a:t>
            </a:r>
            <a:r>
              <a:rPr lang="el-GR" sz="2400" dirty="0"/>
              <a:t>Πόσα καλώδια </a:t>
            </a:r>
            <a:r>
              <a:rPr lang="el-GR" sz="2400" dirty="0" err="1"/>
              <a:t>αποτε-λούν</a:t>
            </a:r>
            <a:r>
              <a:rPr lang="el-GR" sz="2400" dirty="0"/>
              <a:t> τον </a:t>
            </a:r>
            <a:r>
              <a:rPr lang="el-GR" sz="2400" i="1" dirty="0"/>
              <a:t>δίαυλο δεδομένων</a:t>
            </a:r>
            <a:r>
              <a:rPr lang="el-GR" sz="2400" dirty="0"/>
              <a:t>; </a:t>
            </a:r>
          </a:p>
          <a:p>
            <a:pPr marL="0" indent="0">
              <a:buNone/>
            </a:pPr>
            <a:r>
              <a:rPr lang="el-GR" sz="2400" i="1" dirty="0"/>
              <a:t>Απάντηση: </a:t>
            </a:r>
            <a:r>
              <a:rPr lang="el-GR" sz="2400" dirty="0"/>
              <a:t>Όσα μπιτ περιέχει η κάθε </a:t>
            </a:r>
            <a:r>
              <a:rPr lang="el-GR" sz="2400" i="1" dirty="0"/>
              <a:t>λέξη </a:t>
            </a:r>
            <a:r>
              <a:rPr lang="el-GR" sz="2400" dirty="0"/>
              <a:t>της κύριας μνήμης. </a:t>
            </a:r>
          </a:p>
          <a:p>
            <a:pPr marL="0" indent="0">
              <a:buNone/>
            </a:pPr>
            <a:r>
              <a:rPr lang="el-GR" sz="2400" dirty="0"/>
              <a:t>(Ώστε ο δίαυλος να μεταφέρει όλα τα μπιτ μιας λέξης ταυτόχρονα.) </a:t>
            </a:r>
          </a:p>
          <a:p>
            <a:pPr marL="0" indent="0">
              <a:buNone/>
            </a:pPr>
            <a:r>
              <a:rPr lang="el-GR" sz="2400" dirty="0"/>
              <a:t>Π.χ.: Αν κάθε λέξη της κύριας μνήμης έχει 16 μπιτ, ο δίαυλος δεδομένων περιέχει 16 καλώδια. </a:t>
            </a:r>
            <a:endParaRPr lang="en-US" sz="2400" dirty="0"/>
          </a:p>
        </p:txBody>
      </p:sp>
    </p:spTree>
    <p:extLst>
      <p:ext uri="{BB962C8B-B14F-4D97-AF65-F5344CB8AC3E}">
        <p14:creationId xmlns:p14="http://schemas.microsoft.com/office/powerpoint/2010/main" val="34943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2BFC17-EDC1-41A3-A279-05AF388C6937}"/>
              </a:ext>
            </a:extLst>
          </p:cNvPr>
          <p:cNvSpPr>
            <a:spLocks noGrp="1"/>
          </p:cNvSpPr>
          <p:nvPr>
            <p:ph type="title"/>
          </p:nvPr>
        </p:nvSpPr>
        <p:spPr/>
        <p:txBody>
          <a:bodyPr>
            <a:normAutofit/>
          </a:bodyPr>
          <a:lstStyle/>
          <a:p>
            <a:br>
              <a:rPr lang="en-US" sz="3200" b="1" dirty="0"/>
            </a:br>
            <a:r>
              <a:rPr lang="el-GR" sz="3200" b="1" dirty="0"/>
              <a:t>Υπολογιστικά συστήματα: Στρώματα </a:t>
            </a:r>
            <a:endParaRPr lang="en-US" sz="3200" b="1" dirty="0"/>
          </a:p>
        </p:txBody>
      </p:sp>
      <p:pic>
        <p:nvPicPr>
          <p:cNvPr id="5" name="Θέση περιεχομένου 4">
            <a:extLst>
              <a:ext uri="{FF2B5EF4-FFF2-40B4-BE49-F238E27FC236}">
                <a16:creationId xmlns:a16="http://schemas.microsoft.com/office/drawing/2014/main" id="{17750908-356A-470E-A3E2-67C82881B1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7509" y="2237760"/>
            <a:ext cx="7493933" cy="4058684"/>
          </a:xfrm>
        </p:spPr>
      </p:pic>
    </p:spTree>
    <p:extLst>
      <p:ext uri="{BB962C8B-B14F-4D97-AF65-F5344CB8AC3E}">
        <p14:creationId xmlns:p14="http://schemas.microsoft.com/office/powerpoint/2010/main" val="238441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40370F-FA80-4412-A0D0-9F066FCBB015}"/>
              </a:ext>
            </a:extLst>
          </p:cNvPr>
          <p:cNvSpPr>
            <a:spLocks noGrp="1"/>
          </p:cNvSpPr>
          <p:nvPr>
            <p:ph type="title"/>
          </p:nvPr>
        </p:nvSpPr>
        <p:spPr/>
        <p:txBody>
          <a:bodyPr>
            <a:normAutofit/>
          </a:bodyPr>
          <a:lstStyle/>
          <a:p>
            <a:br>
              <a:rPr lang="en-US" sz="3200" b="1" dirty="0"/>
            </a:br>
            <a:r>
              <a:rPr lang="el-GR" sz="3200" b="1" dirty="0"/>
              <a:t>Σύνδεση: Δίαυλος διευθύνσεων </a:t>
            </a:r>
            <a:endParaRPr lang="en-US" sz="3200" b="1" dirty="0"/>
          </a:p>
        </p:txBody>
      </p:sp>
      <p:pic>
        <p:nvPicPr>
          <p:cNvPr id="6" name="Θέση περιεχομένου 5">
            <a:extLst>
              <a:ext uri="{FF2B5EF4-FFF2-40B4-BE49-F238E27FC236}">
                <a16:creationId xmlns:a16="http://schemas.microsoft.com/office/drawing/2014/main" id="{BB70E8E5-0263-437D-B23A-D8AA41A1824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2474" y="2402110"/>
            <a:ext cx="3423683" cy="3571429"/>
          </a:xfrm>
        </p:spPr>
      </p:pic>
      <p:sp>
        <p:nvSpPr>
          <p:cNvPr id="4" name="Θέση περιεχομένου 3">
            <a:extLst>
              <a:ext uri="{FF2B5EF4-FFF2-40B4-BE49-F238E27FC236}">
                <a16:creationId xmlns:a16="http://schemas.microsoft.com/office/drawing/2014/main" id="{59642626-50BF-42EA-8F7F-0D8657369848}"/>
              </a:ext>
            </a:extLst>
          </p:cNvPr>
          <p:cNvSpPr>
            <a:spLocks noGrp="1"/>
          </p:cNvSpPr>
          <p:nvPr>
            <p:ph sz="half" idx="2"/>
          </p:nvPr>
        </p:nvSpPr>
        <p:spPr>
          <a:xfrm>
            <a:off x="5443870" y="2194560"/>
            <a:ext cx="5464922" cy="3986784"/>
          </a:xfrm>
        </p:spPr>
        <p:txBody>
          <a:bodyPr>
            <a:normAutofit lnSpcReduction="10000"/>
          </a:bodyPr>
          <a:lstStyle/>
          <a:p>
            <a:pPr marL="0" indent="0">
              <a:buNone/>
            </a:pPr>
            <a:r>
              <a:rPr lang="el-GR" sz="2400" dirty="0"/>
              <a:t>Ερώτηση: Πόσα καλώδια </a:t>
            </a:r>
            <a:r>
              <a:rPr lang="el-GR" sz="2400" dirty="0" err="1"/>
              <a:t>αποτε-λούν</a:t>
            </a:r>
            <a:r>
              <a:rPr lang="el-GR" sz="2400" dirty="0"/>
              <a:t> τον δίαυλο διευθύνσεων;</a:t>
            </a:r>
          </a:p>
          <a:p>
            <a:pPr marL="0" indent="0">
              <a:buNone/>
            </a:pPr>
            <a:r>
              <a:rPr lang="el-GR" sz="2400" dirty="0"/>
              <a:t>Απάντηση: Όσα μπιτ περιέχει κάθε διεύθυνση της μνήμης.</a:t>
            </a:r>
          </a:p>
          <a:p>
            <a:pPr marL="0" indent="0">
              <a:buNone/>
            </a:pPr>
            <a:r>
              <a:rPr lang="el-GR" sz="2400" dirty="0"/>
              <a:t>(Ώστε ο δίαυλος να μπορεί να μεταφέρει όλα τα μπιτ μιας διεύθυνσης ταυτόχρονα.)</a:t>
            </a:r>
          </a:p>
          <a:p>
            <a:pPr marL="0" indent="0">
              <a:buNone/>
            </a:pPr>
            <a:r>
              <a:rPr lang="el-GR" sz="2400" dirty="0"/>
              <a:t>Π.χ.: Αν κάθε διεύθυνση έχει 32 μπιτ, ο δίαυλος διευθύνσεων περιέχει 32 καλώδια.</a:t>
            </a:r>
            <a:endParaRPr lang="en-US" sz="2400" dirty="0"/>
          </a:p>
        </p:txBody>
      </p:sp>
    </p:spTree>
    <p:extLst>
      <p:ext uri="{BB962C8B-B14F-4D97-AF65-F5344CB8AC3E}">
        <p14:creationId xmlns:p14="http://schemas.microsoft.com/office/powerpoint/2010/main" val="36499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3A3A00-34C0-402E-986E-01961B7BEF61}"/>
              </a:ext>
            </a:extLst>
          </p:cNvPr>
          <p:cNvSpPr>
            <a:spLocks noGrp="1"/>
          </p:cNvSpPr>
          <p:nvPr>
            <p:ph type="title"/>
          </p:nvPr>
        </p:nvSpPr>
        <p:spPr/>
        <p:txBody>
          <a:bodyPr>
            <a:normAutofit/>
          </a:bodyPr>
          <a:lstStyle/>
          <a:p>
            <a:br>
              <a:rPr lang="en-US" sz="3200" b="1" dirty="0"/>
            </a:br>
            <a:r>
              <a:rPr lang="el-GR" sz="3200" b="1" dirty="0"/>
              <a:t>Σύνδεση: Δίαυλος ελέγχου </a:t>
            </a:r>
            <a:endParaRPr lang="en-US" sz="3200" b="1" dirty="0"/>
          </a:p>
        </p:txBody>
      </p:sp>
      <p:pic>
        <p:nvPicPr>
          <p:cNvPr id="6" name="Θέση περιεχομένου 5">
            <a:extLst>
              <a:ext uri="{FF2B5EF4-FFF2-40B4-BE49-F238E27FC236}">
                <a16:creationId xmlns:a16="http://schemas.microsoft.com/office/drawing/2014/main" id="{52F3A1B4-A029-4A70-B455-89F16D8A70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7293" y="2364015"/>
            <a:ext cx="3870251" cy="3647619"/>
          </a:xfrm>
        </p:spPr>
      </p:pic>
      <p:sp>
        <p:nvSpPr>
          <p:cNvPr id="4" name="Θέση περιεχομένου 3">
            <a:extLst>
              <a:ext uri="{FF2B5EF4-FFF2-40B4-BE49-F238E27FC236}">
                <a16:creationId xmlns:a16="http://schemas.microsoft.com/office/drawing/2014/main" id="{D57D63A3-C00E-48E2-BC08-647736FCAB00}"/>
              </a:ext>
            </a:extLst>
          </p:cNvPr>
          <p:cNvSpPr>
            <a:spLocks noGrp="1"/>
          </p:cNvSpPr>
          <p:nvPr>
            <p:ph sz="half" idx="2"/>
          </p:nvPr>
        </p:nvSpPr>
        <p:spPr>
          <a:xfrm>
            <a:off x="5769864" y="2194560"/>
            <a:ext cx="5138928" cy="3986784"/>
          </a:xfrm>
        </p:spPr>
        <p:txBody>
          <a:bodyPr>
            <a:normAutofit lnSpcReduction="10000"/>
          </a:bodyPr>
          <a:lstStyle/>
          <a:p>
            <a:pPr marL="0" indent="0">
              <a:buNone/>
            </a:pPr>
            <a:r>
              <a:rPr lang="el-GR" i="1" dirty="0"/>
              <a:t>Ερώτηση: </a:t>
            </a:r>
            <a:r>
              <a:rPr lang="el-GR" dirty="0"/>
              <a:t>Πόσα καλώδια </a:t>
            </a:r>
            <a:r>
              <a:rPr lang="el-GR" dirty="0" err="1"/>
              <a:t>αποτε-λούν</a:t>
            </a:r>
            <a:r>
              <a:rPr lang="el-GR" dirty="0"/>
              <a:t> τον </a:t>
            </a:r>
            <a:r>
              <a:rPr lang="el-GR" i="1" dirty="0"/>
              <a:t>δίαυλο ελέγχου</a:t>
            </a:r>
            <a:r>
              <a:rPr lang="el-GR" dirty="0"/>
              <a:t>; </a:t>
            </a:r>
          </a:p>
          <a:p>
            <a:pPr marL="0" indent="0">
              <a:buNone/>
            </a:pPr>
            <a:r>
              <a:rPr lang="el-GR" i="1" dirty="0"/>
              <a:t>Απάντηση: </a:t>
            </a:r>
            <a:r>
              <a:rPr lang="el-GR" dirty="0"/>
              <a:t>1. </a:t>
            </a:r>
          </a:p>
          <a:p>
            <a:pPr marL="0" indent="0">
              <a:buNone/>
            </a:pPr>
            <a:r>
              <a:rPr lang="el-GR" dirty="0"/>
              <a:t>(Ένα καλώδιο είναι αρκετό για να μεταφέρει 1 μπιτ που δηλώνει αν η πράξη είναι ανάγνωση/εγγραφή: π.χ. 0=ανάγνωση, 1=εγγραφή) </a:t>
            </a:r>
          </a:p>
          <a:p>
            <a:pPr marL="0" indent="0">
              <a:buNone/>
            </a:pPr>
            <a:r>
              <a:rPr lang="el-GR" dirty="0"/>
              <a:t>Γενικότερα, αν η μνήμη επιτρέπει </a:t>
            </a:r>
            <a:r>
              <a:rPr lang="el-GR" i="1" dirty="0"/>
              <a:t>N </a:t>
            </a:r>
            <a:r>
              <a:rPr lang="el-GR" dirty="0"/>
              <a:t>πράξεις (αντί για μόνο 2), τότε χρειάζονται log2</a:t>
            </a:r>
            <a:r>
              <a:rPr lang="el-GR" i="1" dirty="0"/>
              <a:t>N </a:t>
            </a:r>
            <a:r>
              <a:rPr lang="el-GR" dirty="0"/>
              <a:t>καλώδια. </a:t>
            </a:r>
            <a:endParaRPr lang="en-US" dirty="0"/>
          </a:p>
        </p:txBody>
      </p:sp>
    </p:spTree>
    <p:extLst>
      <p:ext uri="{BB962C8B-B14F-4D97-AF65-F5344CB8AC3E}">
        <p14:creationId xmlns:p14="http://schemas.microsoft.com/office/powerpoint/2010/main" val="599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49A645-7E2B-4AB4-86D7-3B426D0ED5F5}"/>
              </a:ext>
            </a:extLst>
          </p:cNvPr>
          <p:cNvSpPr>
            <a:spLocks noGrp="1"/>
          </p:cNvSpPr>
          <p:nvPr>
            <p:ph type="title"/>
          </p:nvPr>
        </p:nvSpPr>
        <p:spPr/>
        <p:txBody>
          <a:bodyPr>
            <a:normAutofit/>
          </a:bodyPr>
          <a:lstStyle/>
          <a:p>
            <a:br>
              <a:rPr lang="en-US" sz="3600" b="1" dirty="0"/>
            </a:br>
            <a:r>
              <a:rPr lang="el-GR" sz="3600" b="1" dirty="0"/>
              <a:t>Ο κύκλος μηχανής </a:t>
            </a:r>
            <a:endParaRPr lang="en-US" sz="3600" b="1" dirty="0"/>
          </a:p>
        </p:txBody>
      </p:sp>
      <p:sp>
        <p:nvSpPr>
          <p:cNvPr id="5" name="Θέση περιεχομένου 4">
            <a:extLst>
              <a:ext uri="{FF2B5EF4-FFF2-40B4-BE49-F238E27FC236}">
                <a16:creationId xmlns:a16="http://schemas.microsoft.com/office/drawing/2014/main" id="{5237F80E-6965-4067-9620-488050C44840}"/>
              </a:ext>
            </a:extLst>
          </p:cNvPr>
          <p:cNvSpPr>
            <a:spLocks noGrp="1"/>
          </p:cNvSpPr>
          <p:nvPr>
            <p:ph idx="1"/>
          </p:nvPr>
        </p:nvSpPr>
        <p:spPr/>
        <p:txBody>
          <a:bodyPr/>
          <a:lstStyle/>
          <a:p>
            <a:pPr marL="0" indent="0">
              <a:buNone/>
            </a:pPr>
            <a:endParaRPr lang="el-GR" sz="2400" dirty="0"/>
          </a:p>
          <a:p>
            <a:pPr marL="0" indent="0">
              <a:buNone/>
            </a:pPr>
            <a:r>
              <a:rPr lang="el-GR" sz="2400" dirty="0"/>
              <a:t>Για να εκτελέσουν ένα πρόγραμμα, η ΚΜΕ και η μνήμη επαναλαμβάνουν διαρκώς τον λεγόμενο </a:t>
            </a:r>
            <a:r>
              <a:rPr lang="el-GR" sz="2400" b="1" i="1" dirty="0"/>
              <a:t>κύκλο μηχανής </a:t>
            </a:r>
            <a:r>
              <a:rPr lang="el-GR" sz="2400" dirty="0"/>
              <a:t>(</a:t>
            </a:r>
            <a:r>
              <a:rPr lang="el-GR" sz="2400" i="1" dirty="0" err="1"/>
              <a:t>machine</a:t>
            </a:r>
            <a:r>
              <a:rPr lang="el-GR" sz="2400" i="1" dirty="0"/>
              <a:t> </a:t>
            </a:r>
            <a:r>
              <a:rPr lang="el-GR" sz="2400" i="1" dirty="0" err="1"/>
              <a:t>cycle</a:t>
            </a:r>
            <a:r>
              <a:rPr lang="el-GR" sz="2400" dirty="0"/>
              <a:t>), δηλαδή τα εξής δύο στάδια: </a:t>
            </a:r>
          </a:p>
          <a:p>
            <a:pPr marL="457200" lvl="1" indent="0">
              <a:buNone/>
            </a:pPr>
            <a:r>
              <a:rPr lang="el-GR" sz="2400" b="1" i="1" dirty="0"/>
              <a:t>1.«φέρε»</a:t>
            </a:r>
            <a:r>
              <a:rPr lang="el-GR" sz="2400" dirty="0"/>
              <a:t>: η επόμενη προς εκτέλεση εντολή (όπως </a:t>
            </a:r>
            <a:r>
              <a:rPr lang="el-GR" sz="2400" dirty="0" err="1"/>
              <a:t>υπο</a:t>
            </a:r>
            <a:r>
              <a:rPr lang="el-GR" sz="2400" dirty="0"/>
              <a:t>-δεικνύει ο PC) μεταφέρεται από τη μνήμη στην ΜΕ. </a:t>
            </a:r>
          </a:p>
          <a:p>
            <a:pPr marL="457200" lvl="1" indent="0">
              <a:buNone/>
            </a:pPr>
            <a:r>
              <a:rPr lang="el-GR" sz="2400" b="1" i="1" dirty="0"/>
              <a:t>2.«εκτέλεσε»</a:t>
            </a:r>
            <a:r>
              <a:rPr lang="el-GR" sz="2400" dirty="0"/>
              <a:t>: η ΜΕ στέλνει τα σήματα που απαιτούνται (στην μνήμη, την ΑΛΜ, τις συσκευές Ε/Ε) για την εκτέλεση αυτής της εντολής. </a:t>
            </a:r>
          </a:p>
          <a:p>
            <a:pPr marL="0" indent="0">
              <a:buNone/>
            </a:pPr>
            <a:endParaRPr lang="en-US" dirty="0"/>
          </a:p>
        </p:txBody>
      </p:sp>
    </p:spTree>
    <p:extLst>
      <p:ext uri="{BB962C8B-B14F-4D97-AF65-F5344CB8AC3E}">
        <p14:creationId xmlns:p14="http://schemas.microsoft.com/office/powerpoint/2010/main" val="13333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EC30AF-C758-4492-A41D-4D1967F4D948}"/>
              </a:ext>
            </a:extLst>
          </p:cNvPr>
          <p:cNvSpPr>
            <a:spLocks noGrp="1"/>
          </p:cNvSpPr>
          <p:nvPr>
            <p:ph type="title"/>
          </p:nvPr>
        </p:nvSpPr>
        <p:spPr/>
        <p:txBody>
          <a:bodyPr/>
          <a:lstStyle/>
          <a:p>
            <a:br>
              <a:rPr lang="en-US" dirty="0"/>
            </a:br>
            <a:r>
              <a:rPr lang="en-US" dirty="0"/>
              <a:t>RAM </a:t>
            </a:r>
            <a:r>
              <a:rPr lang="el-GR" dirty="0"/>
              <a:t>και </a:t>
            </a:r>
            <a:r>
              <a:rPr lang="en-US" dirty="0"/>
              <a:t>ROM: RAM </a:t>
            </a:r>
          </a:p>
        </p:txBody>
      </p:sp>
      <p:sp>
        <p:nvSpPr>
          <p:cNvPr id="3" name="Θέση περιεχομένου 2">
            <a:extLst>
              <a:ext uri="{FF2B5EF4-FFF2-40B4-BE49-F238E27FC236}">
                <a16:creationId xmlns:a16="http://schemas.microsoft.com/office/drawing/2014/main" id="{93FD731D-84F9-40FE-9A47-6C616A18E603}"/>
              </a:ext>
            </a:extLst>
          </p:cNvPr>
          <p:cNvSpPr>
            <a:spLocks noGrp="1"/>
          </p:cNvSpPr>
          <p:nvPr>
            <p:ph idx="1"/>
          </p:nvPr>
        </p:nvSpPr>
        <p:spPr/>
        <p:txBody>
          <a:bodyPr>
            <a:normAutofit fontScale="92500" lnSpcReduction="10000"/>
          </a:bodyPr>
          <a:lstStyle/>
          <a:p>
            <a:endParaRPr lang="en-US" dirty="0"/>
          </a:p>
          <a:p>
            <a:pPr marL="0" indent="0">
              <a:buNone/>
            </a:pPr>
            <a:r>
              <a:rPr lang="el-GR" sz="2800" dirty="0"/>
              <a:t>Η κύρια μνήμη αναφέρεται και ως </a:t>
            </a:r>
            <a:r>
              <a:rPr lang="el-GR" sz="2800" b="1" i="1" dirty="0"/>
              <a:t>RAM </a:t>
            </a:r>
            <a:r>
              <a:rPr lang="el-GR" sz="2800" dirty="0"/>
              <a:t>(</a:t>
            </a:r>
            <a:r>
              <a:rPr lang="el-GR" sz="2800" i="1" dirty="0" err="1"/>
              <a:t>random-access</a:t>
            </a:r>
            <a:r>
              <a:rPr lang="el-GR" sz="2800" i="1" dirty="0"/>
              <a:t> memory, μνήμη τυχαίας προσπέλασης</a:t>
            </a:r>
            <a:r>
              <a:rPr lang="el-GR" sz="2800" dirty="0"/>
              <a:t>), γιατί επιτρέπει να προσπελάζουμε τις λέξεις της με οποιαδήποτε σειρά. (Στη δευτερεύουσα μνήμη αυτό δεν ισχύει.) </a:t>
            </a:r>
          </a:p>
          <a:p>
            <a:pPr marL="0" indent="0">
              <a:buNone/>
            </a:pPr>
            <a:r>
              <a:rPr lang="el-GR" sz="2800" dirty="0"/>
              <a:t>Λέμε επίσης ότι είναι </a:t>
            </a:r>
            <a:r>
              <a:rPr lang="el-GR" sz="2800" b="1" i="1" dirty="0"/>
              <a:t>πτητική</a:t>
            </a:r>
            <a:r>
              <a:rPr lang="el-GR" sz="2800" dirty="0"/>
              <a:t>, γιατί τα περιεχόμενά της χάνονται όταν διακοπεί το ρεύμα. Επομένως χρησιμεύει μόνο για την </a:t>
            </a:r>
            <a:r>
              <a:rPr lang="el-GR" sz="2800" i="1" dirty="0"/>
              <a:t>προσωρινή </a:t>
            </a:r>
            <a:r>
              <a:rPr lang="el-GR" sz="2800" dirty="0"/>
              <a:t>αποθήκευση εντολών και δεδομένων, όσο υφίσταται η επεξεργασία. (Την </a:t>
            </a:r>
            <a:r>
              <a:rPr lang="el-GR" sz="2800" i="1" dirty="0"/>
              <a:t>μόνιμη </a:t>
            </a:r>
            <a:r>
              <a:rPr lang="el-GR" sz="2800" dirty="0"/>
              <a:t>αποθήκευση εξυπηρετεί η δευτερεύουσα μνήμη.) </a:t>
            </a:r>
            <a:endParaRPr lang="en-US" sz="2800" dirty="0"/>
          </a:p>
        </p:txBody>
      </p:sp>
    </p:spTree>
    <p:extLst>
      <p:ext uri="{BB962C8B-B14F-4D97-AF65-F5344CB8AC3E}">
        <p14:creationId xmlns:p14="http://schemas.microsoft.com/office/powerpoint/2010/main" val="380508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30855C-F967-4B22-AEAD-C800F11EB7EE}"/>
              </a:ext>
            </a:extLst>
          </p:cNvPr>
          <p:cNvSpPr>
            <a:spLocks noGrp="1"/>
          </p:cNvSpPr>
          <p:nvPr>
            <p:ph type="title"/>
          </p:nvPr>
        </p:nvSpPr>
        <p:spPr/>
        <p:txBody>
          <a:bodyPr/>
          <a:lstStyle/>
          <a:p>
            <a:br>
              <a:rPr lang="en-US" dirty="0"/>
            </a:br>
            <a:r>
              <a:rPr lang="en-US" dirty="0"/>
              <a:t>RAM </a:t>
            </a:r>
            <a:r>
              <a:rPr lang="el-GR" dirty="0"/>
              <a:t>και </a:t>
            </a:r>
            <a:r>
              <a:rPr lang="en-US" dirty="0"/>
              <a:t>ROM: ROM </a:t>
            </a:r>
          </a:p>
        </p:txBody>
      </p:sp>
      <p:sp>
        <p:nvSpPr>
          <p:cNvPr id="3" name="Θέση περιεχομένου 2">
            <a:extLst>
              <a:ext uri="{FF2B5EF4-FFF2-40B4-BE49-F238E27FC236}">
                <a16:creationId xmlns:a16="http://schemas.microsoft.com/office/drawing/2014/main" id="{91374013-71D3-4AAD-BEA8-9558C96CD69D}"/>
              </a:ext>
            </a:extLst>
          </p:cNvPr>
          <p:cNvSpPr>
            <a:spLocks noGrp="1"/>
          </p:cNvSpPr>
          <p:nvPr>
            <p:ph idx="1"/>
          </p:nvPr>
        </p:nvSpPr>
        <p:spPr/>
        <p:txBody>
          <a:bodyPr>
            <a:normAutofit fontScale="92500"/>
          </a:bodyPr>
          <a:lstStyle/>
          <a:p>
            <a:pPr marL="0" indent="0">
              <a:buNone/>
            </a:pPr>
            <a:r>
              <a:rPr lang="el-GR" sz="2800" dirty="0"/>
              <a:t>Όμως δεν είναι δυνατόν να είναι πτητική όλη η κύρια μνήμη. Σε κάποιο τμήμα της πρέπει οπωσδήποτε να είναι μη πτητική. Σε ποιο;</a:t>
            </a:r>
          </a:p>
          <a:p>
            <a:pPr marL="0" indent="0">
              <a:buNone/>
            </a:pPr>
            <a:r>
              <a:rPr lang="el-GR" sz="2800" dirty="0"/>
              <a:t>Στο τμήμα που περιέχει τις εντολές και τα δεδομένα που είναι απαραίτητα για την έναρξη του Η/Υ.</a:t>
            </a:r>
          </a:p>
          <a:p>
            <a:pPr marL="0" indent="0">
              <a:buNone/>
            </a:pPr>
            <a:r>
              <a:rPr lang="el-GR" sz="2800" dirty="0"/>
              <a:t>Σε αυτό το τμήμα, τα περιεχόμενα είναι μονίμως όπως ορίστηκαν από τον κατασκευαστή και ο Η/Υ χρειάζεται μόνο να τα διαβάζει, όχι να τα τροποποιεί. Έτσι, το συγκεκριμένο τμήμα της κύριας μνήμης αποκαλείται ROM (</a:t>
            </a:r>
            <a:r>
              <a:rPr lang="el-GR" sz="2800" dirty="0" err="1"/>
              <a:t>read-only</a:t>
            </a:r>
            <a:r>
              <a:rPr lang="el-GR" sz="2800" dirty="0"/>
              <a:t> memory, μνήμη μόνο ανάγνωσης).</a:t>
            </a:r>
            <a:endParaRPr lang="en-US" sz="2800" dirty="0"/>
          </a:p>
        </p:txBody>
      </p:sp>
    </p:spTree>
    <p:extLst>
      <p:ext uri="{BB962C8B-B14F-4D97-AF65-F5344CB8AC3E}">
        <p14:creationId xmlns:p14="http://schemas.microsoft.com/office/powerpoint/2010/main" val="30301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1B9B7C-7B51-4CDF-966A-32C885A192E5}"/>
              </a:ext>
            </a:extLst>
          </p:cNvPr>
          <p:cNvSpPr>
            <a:spLocks noGrp="1"/>
          </p:cNvSpPr>
          <p:nvPr>
            <p:ph type="title"/>
          </p:nvPr>
        </p:nvSpPr>
        <p:spPr/>
        <p:txBody>
          <a:bodyPr>
            <a:normAutofit/>
          </a:bodyPr>
          <a:lstStyle/>
          <a:p>
            <a:br>
              <a:rPr lang="en-US" sz="3200" b="1" dirty="0"/>
            </a:br>
            <a:r>
              <a:rPr lang="en-US" sz="3200" b="1" dirty="0"/>
              <a:t>RAM </a:t>
            </a:r>
            <a:r>
              <a:rPr lang="el-GR" sz="3200" b="1" dirty="0"/>
              <a:t>και </a:t>
            </a:r>
            <a:r>
              <a:rPr lang="en-US" sz="3200" b="1" dirty="0"/>
              <a:t>ROM: </a:t>
            </a:r>
            <a:r>
              <a:rPr lang="el-GR" sz="3200" b="1" dirty="0"/>
              <a:t>Σύνοψη </a:t>
            </a:r>
            <a:endParaRPr lang="en-US" sz="3200" b="1" dirty="0"/>
          </a:p>
        </p:txBody>
      </p:sp>
      <p:sp>
        <p:nvSpPr>
          <p:cNvPr id="3" name="Θέση περιεχομένου 2">
            <a:extLst>
              <a:ext uri="{FF2B5EF4-FFF2-40B4-BE49-F238E27FC236}">
                <a16:creationId xmlns:a16="http://schemas.microsoft.com/office/drawing/2014/main" id="{7FBF45A4-C39B-4868-A0E4-827342F49EE4}"/>
              </a:ext>
            </a:extLst>
          </p:cNvPr>
          <p:cNvSpPr>
            <a:spLocks noGrp="1"/>
          </p:cNvSpPr>
          <p:nvPr>
            <p:ph idx="1"/>
          </p:nvPr>
        </p:nvSpPr>
        <p:spPr/>
        <p:txBody>
          <a:bodyPr/>
          <a:lstStyle/>
          <a:p>
            <a:endParaRPr lang="en-US" dirty="0"/>
          </a:p>
          <a:p>
            <a:pPr marL="0" indent="0">
              <a:buNone/>
            </a:pPr>
            <a:r>
              <a:rPr lang="el-GR" sz="2800" dirty="0"/>
              <a:t>Η κύρια μνήμη είναι όλη τυχαίας προσπέλασης και παντού αναγνώσιμη. </a:t>
            </a:r>
          </a:p>
          <a:p>
            <a:pPr marL="0" indent="0">
              <a:buNone/>
            </a:pPr>
            <a:r>
              <a:rPr lang="el-GR" sz="2800" dirty="0"/>
              <a:t>Ένα τμήμα της είναι πτητικό, ένα άλλο όχι. Επιπλέον, το μη πτητικό τμήμα δεν επιτρέπει εγγραφές. </a:t>
            </a:r>
          </a:p>
          <a:p>
            <a:pPr marL="0" indent="0">
              <a:buNone/>
            </a:pPr>
            <a:r>
              <a:rPr lang="el-GR" sz="2800" dirty="0"/>
              <a:t>Συχνά, λέγοντας RAM εννοούμε (καταχρηστικά) μόνο το πτητικό τμήμα. Όμως η ROM είναι, φυσικά, και αυτή RAM. </a:t>
            </a:r>
            <a:endParaRPr lang="en-US" sz="2800" dirty="0"/>
          </a:p>
        </p:txBody>
      </p:sp>
    </p:spTree>
    <p:extLst>
      <p:ext uri="{BB962C8B-B14F-4D97-AF65-F5344CB8AC3E}">
        <p14:creationId xmlns:p14="http://schemas.microsoft.com/office/powerpoint/2010/main" val="9810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1A1E0D-1511-4D29-9AB4-DF778735292F}"/>
              </a:ext>
            </a:extLst>
          </p:cNvPr>
          <p:cNvSpPr>
            <a:spLocks noGrp="1"/>
          </p:cNvSpPr>
          <p:nvPr>
            <p:ph type="title"/>
          </p:nvPr>
        </p:nvSpPr>
        <p:spPr/>
        <p:txBody>
          <a:bodyPr>
            <a:normAutofit/>
          </a:bodyPr>
          <a:lstStyle/>
          <a:p>
            <a:br>
              <a:rPr lang="en-US" sz="3200" b="1" dirty="0"/>
            </a:br>
            <a:r>
              <a:rPr lang="el-GR" sz="3200" b="1" dirty="0"/>
              <a:t>Κρυφή μνήμη </a:t>
            </a:r>
            <a:endParaRPr lang="en-US" sz="3200" b="1" dirty="0"/>
          </a:p>
        </p:txBody>
      </p:sp>
      <p:pic>
        <p:nvPicPr>
          <p:cNvPr id="7" name="Θέση περιεχομένου 6">
            <a:extLst>
              <a:ext uri="{FF2B5EF4-FFF2-40B4-BE49-F238E27FC236}">
                <a16:creationId xmlns:a16="http://schemas.microsoft.com/office/drawing/2014/main" id="{C242E8F9-297F-41B9-BE4F-D29D700CD08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6267" y="2268777"/>
            <a:ext cx="3996266" cy="3838095"/>
          </a:xfrm>
        </p:spPr>
      </p:pic>
      <p:sp>
        <p:nvSpPr>
          <p:cNvPr id="5" name="Θέση περιεχομένου 4">
            <a:extLst>
              <a:ext uri="{FF2B5EF4-FFF2-40B4-BE49-F238E27FC236}">
                <a16:creationId xmlns:a16="http://schemas.microsoft.com/office/drawing/2014/main" id="{9789064C-6AD6-4AF3-85ED-C49DDC2875BD}"/>
              </a:ext>
            </a:extLst>
          </p:cNvPr>
          <p:cNvSpPr>
            <a:spLocks noGrp="1"/>
          </p:cNvSpPr>
          <p:nvPr>
            <p:ph sz="half" idx="2"/>
          </p:nvPr>
        </p:nvSpPr>
        <p:spPr>
          <a:xfrm>
            <a:off x="5452533" y="2194560"/>
            <a:ext cx="5456259" cy="3986784"/>
          </a:xfrm>
        </p:spPr>
        <p:txBody>
          <a:bodyPr>
            <a:normAutofit fontScale="92500" lnSpcReduction="20000"/>
          </a:bodyPr>
          <a:lstStyle/>
          <a:p>
            <a:pPr marL="0" indent="0">
              <a:buNone/>
            </a:pPr>
            <a:r>
              <a:rPr lang="el-GR" sz="2800" dirty="0"/>
              <a:t>Συχνά προστίθεται και ένα ενδιάμεσο επίπεδο:</a:t>
            </a:r>
          </a:p>
          <a:p>
            <a:pPr marL="0" indent="0">
              <a:buNone/>
            </a:pPr>
            <a:r>
              <a:rPr lang="el-GR" sz="2400" dirty="0"/>
              <a:t>οι </a:t>
            </a:r>
            <a:r>
              <a:rPr lang="el-GR" sz="2400" dirty="0" err="1"/>
              <a:t>καταχωρητές</a:t>
            </a:r>
            <a:r>
              <a:rPr lang="el-GR" sz="2400" dirty="0"/>
              <a:t>:</a:t>
            </a:r>
          </a:p>
          <a:p>
            <a:pPr lvl="2"/>
            <a:r>
              <a:rPr lang="el-GR" sz="2000" dirty="0"/>
              <a:t>ταχύτητα: πάρα πολύ μεγάλη</a:t>
            </a:r>
          </a:p>
          <a:p>
            <a:pPr lvl="2"/>
            <a:r>
              <a:rPr lang="el-GR" sz="2000" dirty="0"/>
              <a:t>χώρος: πολύ μικρός</a:t>
            </a:r>
          </a:p>
          <a:p>
            <a:pPr marL="0" indent="0">
              <a:buNone/>
            </a:pPr>
            <a:r>
              <a:rPr lang="el-GR" sz="2800" dirty="0"/>
              <a:t>η κύρια μνήμη:</a:t>
            </a:r>
          </a:p>
          <a:p>
            <a:pPr lvl="2"/>
            <a:r>
              <a:rPr lang="el-GR" sz="2000" dirty="0"/>
              <a:t>ταχύτητα: μεγάλη</a:t>
            </a:r>
          </a:p>
          <a:p>
            <a:pPr lvl="2"/>
            <a:r>
              <a:rPr lang="el-GR" sz="2000" dirty="0"/>
              <a:t>χώρος: μεγάλος</a:t>
            </a:r>
          </a:p>
          <a:p>
            <a:pPr marL="0" indent="0">
              <a:buNone/>
            </a:pPr>
            <a:r>
              <a:rPr lang="el-GR" sz="2800" dirty="0"/>
              <a:t>η κρυφή μνήμη:</a:t>
            </a:r>
          </a:p>
          <a:p>
            <a:pPr lvl="2"/>
            <a:r>
              <a:rPr lang="el-GR" sz="2000" dirty="0"/>
              <a:t>ταχύτητα: πολύ μεγάλη</a:t>
            </a:r>
          </a:p>
          <a:p>
            <a:pPr lvl="2"/>
            <a:r>
              <a:rPr lang="el-GR" sz="2000" dirty="0"/>
              <a:t>χώρος: μικρός</a:t>
            </a:r>
            <a:endParaRPr lang="en-US" sz="2000" dirty="0"/>
          </a:p>
        </p:txBody>
      </p:sp>
    </p:spTree>
    <p:extLst>
      <p:ext uri="{BB962C8B-B14F-4D97-AF65-F5344CB8AC3E}">
        <p14:creationId xmlns:p14="http://schemas.microsoft.com/office/powerpoint/2010/main" val="8629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275891AC-8C51-4065-99E7-605586771E66}"/>
              </a:ext>
            </a:extLst>
          </p:cNvPr>
          <p:cNvSpPr>
            <a:spLocks noGrp="1"/>
          </p:cNvSpPr>
          <p:nvPr>
            <p:ph type="title"/>
          </p:nvPr>
        </p:nvSpPr>
        <p:spPr/>
        <p:txBody>
          <a:bodyPr>
            <a:normAutofit/>
          </a:bodyPr>
          <a:lstStyle/>
          <a:p>
            <a:br>
              <a:rPr lang="en-US" sz="3200" b="1" dirty="0"/>
            </a:br>
            <a:r>
              <a:rPr lang="el-GR" sz="3200" b="1" dirty="0"/>
              <a:t>Δευτερεύουσα μνήμη </a:t>
            </a:r>
            <a:endParaRPr lang="en-US" sz="3200" b="1" dirty="0"/>
          </a:p>
        </p:txBody>
      </p:sp>
      <p:pic>
        <p:nvPicPr>
          <p:cNvPr id="6" name="Θέση περιεχομένου 5">
            <a:extLst>
              <a:ext uri="{FF2B5EF4-FFF2-40B4-BE49-F238E27FC236}">
                <a16:creationId xmlns:a16="http://schemas.microsoft.com/office/drawing/2014/main" id="{05B32C98-D6AF-4921-89B5-FCC5A782E1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2293380"/>
            <a:ext cx="9628632" cy="3780952"/>
          </a:xfrm>
        </p:spPr>
      </p:pic>
    </p:spTree>
    <p:extLst>
      <p:ext uri="{BB962C8B-B14F-4D97-AF65-F5344CB8AC3E}">
        <p14:creationId xmlns:p14="http://schemas.microsoft.com/office/powerpoint/2010/main" val="6762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A5A076-5BC5-442A-8F0D-FE7C01FE979A}"/>
              </a:ext>
            </a:extLst>
          </p:cNvPr>
          <p:cNvSpPr>
            <a:spLocks noGrp="1"/>
          </p:cNvSpPr>
          <p:nvPr>
            <p:ph type="title"/>
          </p:nvPr>
        </p:nvSpPr>
        <p:spPr/>
        <p:txBody>
          <a:bodyPr>
            <a:normAutofit/>
          </a:bodyPr>
          <a:lstStyle/>
          <a:p>
            <a:br>
              <a:rPr lang="en-US" sz="3200" b="1" dirty="0"/>
            </a:br>
            <a:r>
              <a:rPr lang="el-GR" sz="3200" b="1" dirty="0"/>
              <a:t>Δευτερεύουσα μνήμη </a:t>
            </a:r>
            <a:endParaRPr lang="en-US" sz="3200" b="1" dirty="0"/>
          </a:p>
        </p:txBody>
      </p:sp>
      <p:sp>
        <p:nvSpPr>
          <p:cNvPr id="3" name="Θέση περιεχομένου 2">
            <a:extLst>
              <a:ext uri="{FF2B5EF4-FFF2-40B4-BE49-F238E27FC236}">
                <a16:creationId xmlns:a16="http://schemas.microsoft.com/office/drawing/2014/main" id="{D35D9D9F-D4C5-4CAD-9581-2FF0F694C9F6}"/>
              </a:ext>
            </a:extLst>
          </p:cNvPr>
          <p:cNvSpPr>
            <a:spLocks noGrp="1"/>
          </p:cNvSpPr>
          <p:nvPr>
            <p:ph idx="1"/>
          </p:nvPr>
        </p:nvSpPr>
        <p:spPr/>
        <p:txBody>
          <a:bodyPr/>
          <a:lstStyle/>
          <a:p>
            <a:pPr marL="0" indent="0">
              <a:buNone/>
            </a:pPr>
            <a:r>
              <a:rPr lang="el-GR" sz="2400" dirty="0"/>
              <a:t>Η κύρια μνήμη είναι </a:t>
            </a:r>
            <a:r>
              <a:rPr lang="el-GR" sz="2400" i="1" dirty="0"/>
              <a:t>περιορισμένη </a:t>
            </a:r>
            <a:r>
              <a:rPr lang="el-GR" sz="2400" dirty="0"/>
              <a:t>και </a:t>
            </a:r>
            <a:r>
              <a:rPr lang="el-GR" sz="2400" i="1" dirty="0"/>
              <a:t>πτητική </a:t>
            </a:r>
            <a:r>
              <a:rPr lang="el-GR" sz="2400" dirty="0"/>
              <a:t>(στο εγγράψιμο τμήμα της). </a:t>
            </a:r>
          </a:p>
          <a:p>
            <a:pPr marL="0" indent="0">
              <a:buNone/>
            </a:pPr>
            <a:r>
              <a:rPr lang="el-GR" sz="2400" dirty="0"/>
              <a:t>Επομένως είναι σημαντικό να υπάρχουν και άλλες συσκευές αποθήκευσης, όπου εντολές και δεδομένα να μπορούν να διατηρούνται όσο ο υπολογιστής δεν λειτουργεί ή όσο αυτά δεν υφίστανται επεξεργασία. </a:t>
            </a:r>
          </a:p>
          <a:p>
            <a:pPr marL="0" indent="0">
              <a:buNone/>
            </a:pPr>
            <a:r>
              <a:rPr lang="el-GR" sz="2400" dirty="0"/>
              <a:t>Λέμε ότι οι συσκευές αυτές συνιστούν τη </a:t>
            </a:r>
            <a:r>
              <a:rPr lang="el-GR" sz="2400" b="1" i="1" dirty="0"/>
              <a:t>δευτερεύουσα </a:t>
            </a:r>
            <a:r>
              <a:rPr lang="el-GR" sz="2400" dirty="0"/>
              <a:t>ή </a:t>
            </a:r>
            <a:r>
              <a:rPr lang="el-GR" sz="2400" b="1" i="1" dirty="0"/>
              <a:t>βοηθητική μνήμη </a:t>
            </a:r>
            <a:r>
              <a:rPr lang="el-GR" sz="2400" dirty="0"/>
              <a:t>(</a:t>
            </a:r>
            <a:r>
              <a:rPr lang="el-GR" sz="2400" dirty="0" err="1"/>
              <a:t>secondary</a:t>
            </a:r>
            <a:r>
              <a:rPr lang="el-GR" sz="2400" dirty="0"/>
              <a:t>/</a:t>
            </a:r>
            <a:r>
              <a:rPr lang="el-GR" sz="2400" dirty="0" err="1"/>
              <a:t>auxiliary</a:t>
            </a:r>
            <a:r>
              <a:rPr lang="el-GR" sz="2400" dirty="0"/>
              <a:t> memory). Κάποιες από αυτές εγκαθίστανται στον Η/Υ κατά την αρχική του συναρμολόγηση. Άλλες μπορούν να εγκαθίστανται και να </a:t>
            </a:r>
            <a:r>
              <a:rPr lang="el-GR" sz="2400" dirty="0" err="1"/>
              <a:t>απεγκαθίστανται</a:t>
            </a:r>
            <a:r>
              <a:rPr lang="el-GR" sz="2400" dirty="0"/>
              <a:t> αργότερα κατά βούληση. </a:t>
            </a:r>
            <a:endParaRPr lang="en-US" sz="2400" dirty="0"/>
          </a:p>
        </p:txBody>
      </p:sp>
    </p:spTree>
    <p:extLst>
      <p:ext uri="{BB962C8B-B14F-4D97-AF65-F5344CB8AC3E}">
        <p14:creationId xmlns:p14="http://schemas.microsoft.com/office/powerpoint/2010/main" val="26795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7AC28A-CB02-41BD-B23B-1E3AD3CFEBDB}"/>
              </a:ext>
            </a:extLst>
          </p:cNvPr>
          <p:cNvSpPr>
            <a:spLocks noGrp="1"/>
          </p:cNvSpPr>
          <p:nvPr>
            <p:ph type="title"/>
          </p:nvPr>
        </p:nvSpPr>
        <p:spPr/>
        <p:txBody>
          <a:bodyPr/>
          <a:lstStyle/>
          <a:p>
            <a:br>
              <a:rPr lang="en-US" dirty="0"/>
            </a:br>
            <a:r>
              <a:rPr lang="el-GR" dirty="0"/>
              <a:t>Συσκευές εισόδου και εξόδου </a:t>
            </a:r>
            <a:endParaRPr lang="en-US" dirty="0"/>
          </a:p>
        </p:txBody>
      </p:sp>
      <p:pic>
        <p:nvPicPr>
          <p:cNvPr id="5" name="Θέση περιεχομένου 4">
            <a:extLst>
              <a:ext uri="{FF2B5EF4-FFF2-40B4-BE49-F238E27FC236}">
                <a16:creationId xmlns:a16="http://schemas.microsoft.com/office/drawing/2014/main" id="{40A6C163-DABB-437E-9D66-C310F7ED68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2312428"/>
            <a:ext cx="9421707" cy="3742857"/>
          </a:xfrm>
        </p:spPr>
      </p:pic>
    </p:spTree>
    <p:extLst>
      <p:ext uri="{BB962C8B-B14F-4D97-AF65-F5344CB8AC3E}">
        <p14:creationId xmlns:p14="http://schemas.microsoft.com/office/powerpoint/2010/main" val="297613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AC5E6E-98B7-4180-A197-196576B0E87F}"/>
              </a:ext>
            </a:extLst>
          </p:cNvPr>
          <p:cNvSpPr>
            <a:spLocks noGrp="1"/>
          </p:cNvSpPr>
          <p:nvPr>
            <p:ph type="title"/>
          </p:nvPr>
        </p:nvSpPr>
        <p:spPr/>
        <p:txBody>
          <a:bodyPr>
            <a:normAutofit/>
          </a:bodyPr>
          <a:lstStyle/>
          <a:p>
            <a:r>
              <a:rPr lang="el-GR" sz="3200" b="1" dirty="0"/>
              <a:t>Αρχιτεκτονική </a:t>
            </a:r>
            <a:r>
              <a:rPr lang="en-US" sz="3200" b="1" dirty="0"/>
              <a:t>Eckert-von Neumann</a:t>
            </a:r>
          </a:p>
        </p:txBody>
      </p:sp>
      <p:pic>
        <p:nvPicPr>
          <p:cNvPr id="5" name="Θέση περιεχομένου 4">
            <a:extLst>
              <a:ext uri="{FF2B5EF4-FFF2-40B4-BE49-F238E27FC236}">
                <a16:creationId xmlns:a16="http://schemas.microsoft.com/office/drawing/2014/main" id="{2AC936B8-EDE4-4754-B042-1F31DC170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2080897"/>
            <a:ext cx="9628632" cy="4341168"/>
          </a:xfrm>
        </p:spPr>
      </p:pic>
    </p:spTree>
    <p:extLst>
      <p:ext uri="{BB962C8B-B14F-4D97-AF65-F5344CB8AC3E}">
        <p14:creationId xmlns:p14="http://schemas.microsoft.com/office/powerpoint/2010/main" val="8607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44C88-47FD-4CE1-B0D7-E2319C6916CD}"/>
              </a:ext>
            </a:extLst>
          </p:cNvPr>
          <p:cNvSpPr>
            <a:spLocks noGrp="1"/>
          </p:cNvSpPr>
          <p:nvPr>
            <p:ph type="title"/>
          </p:nvPr>
        </p:nvSpPr>
        <p:spPr/>
        <p:txBody>
          <a:bodyPr/>
          <a:lstStyle/>
          <a:p>
            <a:br>
              <a:rPr lang="en-US" dirty="0"/>
            </a:br>
            <a:r>
              <a:rPr lang="el-GR" dirty="0"/>
              <a:t>Συσκευές εισόδου και εξόδου </a:t>
            </a:r>
            <a:endParaRPr lang="en-US" dirty="0"/>
          </a:p>
        </p:txBody>
      </p:sp>
      <p:pic>
        <p:nvPicPr>
          <p:cNvPr id="5" name="Θέση περιεχομένου 4">
            <a:extLst>
              <a:ext uri="{FF2B5EF4-FFF2-40B4-BE49-F238E27FC236}">
                <a16:creationId xmlns:a16="http://schemas.microsoft.com/office/drawing/2014/main" id="{7CE3C4CB-7E73-4188-9D26-9574A72C6F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809" y="2334656"/>
            <a:ext cx="9313333" cy="3800000"/>
          </a:xfrm>
        </p:spPr>
      </p:pic>
    </p:spTree>
    <p:extLst>
      <p:ext uri="{BB962C8B-B14F-4D97-AF65-F5344CB8AC3E}">
        <p14:creationId xmlns:p14="http://schemas.microsoft.com/office/powerpoint/2010/main" val="58181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9F9154-9E29-4B76-BB7E-3CF963030D40}"/>
              </a:ext>
            </a:extLst>
          </p:cNvPr>
          <p:cNvSpPr>
            <a:spLocks noGrp="1"/>
          </p:cNvSpPr>
          <p:nvPr>
            <p:ph type="title"/>
          </p:nvPr>
        </p:nvSpPr>
        <p:spPr/>
        <p:txBody>
          <a:bodyPr/>
          <a:lstStyle/>
          <a:p>
            <a:br>
              <a:rPr lang="en-US" dirty="0"/>
            </a:br>
            <a:r>
              <a:rPr lang="el-GR" dirty="0"/>
              <a:t>Συσκευές εισόδου και εξόδου </a:t>
            </a:r>
            <a:endParaRPr lang="en-US" dirty="0"/>
          </a:p>
        </p:txBody>
      </p:sp>
      <p:pic>
        <p:nvPicPr>
          <p:cNvPr id="5" name="Θέση περιεχομένου 4">
            <a:extLst>
              <a:ext uri="{FF2B5EF4-FFF2-40B4-BE49-F238E27FC236}">
                <a16:creationId xmlns:a16="http://schemas.microsoft.com/office/drawing/2014/main" id="{9B435DDC-25C5-449E-9134-B6C3F5B3D5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133" y="2312428"/>
            <a:ext cx="9262533" cy="3742857"/>
          </a:xfrm>
        </p:spPr>
      </p:pic>
    </p:spTree>
    <p:extLst>
      <p:ext uri="{BB962C8B-B14F-4D97-AF65-F5344CB8AC3E}">
        <p14:creationId xmlns:p14="http://schemas.microsoft.com/office/powerpoint/2010/main" val="9588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5A3DD1-B159-4649-9881-ECECD2A5912F}"/>
              </a:ext>
            </a:extLst>
          </p:cNvPr>
          <p:cNvSpPr>
            <a:spLocks noGrp="1"/>
          </p:cNvSpPr>
          <p:nvPr>
            <p:ph type="title"/>
          </p:nvPr>
        </p:nvSpPr>
        <p:spPr/>
        <p:txBody>
          <a:bodyPr>
            <a:normAutofit/>
          </a:bodyPr>
          <a:lstStyle/>
          <a:p>
            <a:r>
              <a:rPr lang="el-GR" sz="3200" b="1" dirty="0"/>
              <a:t>Απόδοση Υπολογιστών</a:t>
            </a:r>
            <a:endParaRPr lang="en-US" sz="3200" dirty="0"/>
          </a:p>
        </p:txBody>
      </p:sp>
      <p:sp>
        <p:nvSpPr>
          <p:cNvPr id="3" name="Θέση περιεχομένου 2">
            <a:extLst>
              <a:ext uri="{FF2B5EF4-FFF2-40B4-BE49-F238E27FC236}">
                <a16:creationId xmlns:a16="http://schemas.microsoft.com/office/drawing/2014/main" id="{994356A8-5E16-42EC-B2AE-50EDC84A8C4B}"/>
              </a:ext>
            </a:extLst>
          </p:cNvPr>
          <p:cNvSpPr>
            <a:spLocks noGrp="1"/>
          </p:cNvSpPr>
          <p:nvPr>
            <p:ph idx="1"/>
          </p:nvPr>
        </p:nvSpPr>
        <p:spPr/>
        <p:txBody>
          <a:bodyPr/>
          <a:lstStyle/>
          <a:p>
            <a:pPr marL="0" indent="0">
              <a:buNone/>
            </a:pPr>
            <a:endParaRPr lang="en-US" sz="2400" dirty="0"/>
          </a:p>
          <a:p>
            <a:pPr marL="0" indent="0">
              <a:buNone/>
            </a:pPr>
            <a:r>
              <a:rPr lang="el-GR" sz="2400" dirty="0"/>
              <a:t>Συχνά στις διαφημίσεις των υπολογιστών, στο τμήμα που αναφέρεται στην απόδοσή τους, συναντάμε τους όρους </a:t>
            </a:r>
          </a:p>
          <a:p>
            <a:pPr marL="0" indent="0">
              <a:buNone/>
            </a:pPr>
            <a:r>
              <a:rPr lang="el-GR" sz="2400" dirty="0"/>
              <a:t>	“MIPS (προφέρεται </a:t>
            </a:r>
            <a:r>
              <a:rPr lang="el-GR" sz="2400" dirty="0" err="1"/>
              <a:t>μίπς</a:t>
            </a:r>
            <a:r>
              <a:rPr lang="el-GR" sz="2400" dirty="0"/>
              <a:t>)” και </a:t>
            </a:r>
          </a:p>
          <a:p>
            <a:pPr marL="0" indent="0">
              <a:buNone/>
            </a:pPr>
            <a:r>
              <a:rPr lang="el-GR" sz="2400" dirty="0"/>
              <a:t>	“MFLOPS (προφέρεται </a:t>
            </a:r>
            <a:r>
              <a:rPr lang="el-GR" sz="2400" dirty="0" err="1"/>
              <a:t>μεγαφλόπς</a:t>
            </a:r>
            <a:r>
              <a:rPr lang="el-GR" sz="2400" dirty="0"/>
              <a:t>)”.</a:t>
            </a:r>
            <a:endParaRPr lang="en-US" sz="2400" dirty="0"/>
          </a:p>
          <a:p>
            <a:pPr marL="0" indent="0">
              <a:buNone/>
            </a:pPr>
            <a:r>
              <a:rPr lang="el-GR" sz="2400" b="1" dirty="0"/>
              <a:t>Η απόδοση ενός</a:t>
            </a:r>
            <a:r>
              <a:rPr lang="en-US" sz="2400" b="1" dirty="0"/>
              <a:t> </a:t>
            </a:r>
            <a:r>
              <a:rPr lang="el-GR" sz="2400" b="1" dirty="0"/>
              <a:t>υπολογιστή έχει προφανώς σχέση με την ταχύτητα εκτέλεσης προγραμμάτων σ’ αυτόν.</a:t>
            </a:r>
            <a:endParaRPr lang="en-US" sz="2800" b="1" dirty="0"/>
          </a:p>
          <a:p>
            <a:pPr marL="0" indent="0">
              <a:buNone/>
            </a:pPr>
            <a:endParaRPr lang="en-US" dirty="0"/>
          </a:p>
        </p:txBody>
      </p:sp>
    </p:spTree>
    <p:extLst>
      <p:ext uri="{BB962C8B-B14F-4D97-AF65-F5344CB8AC3E}">
        <p14:creationId xmlns:p14="http://schemas.microsoft.com/office/powerpoint/2010/main" val="227504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B168A8-9037-4C8A-BF64-44DD19D88813}"/>
              </a:ext>
            </a:extLst>
          </p:cNvPr>
          <p:cNvSpPr>
            <a:spLocks noGrp="1"/>
          </p:cNvSpPr>
          <p:nvPr>
            <p:ph type="title"/>
          </p:nvPr>
        </p:nvSpPr>
        <p:spPr/>
        <p:txBody>
          <a:bodyPr/>
          <a:lstStyle/>
          <a:p>
            <a:r>
              <a:rPr lang="el-GR" b="1" dirty="0"/>
              <a:t>Απόδοση Υπολογιστών </a:t>
            </a:r>
            <a:r>
              <a:rPr lang="en-US" b="1" dirty="0"/>
              <a:t>MIPS</a:t>
            </a:r>
            <a:endParaRPr lang="en-US" dirty="0"/>
          </a:p>
        </p:txBody>
      </p:sp>
      <p:sp>
        <p:nvSpPr>
          <p:cNvPr id="3" name="Θέση περιεχομένου 2">
            <a:extLst>
              <a:ext uri="{FF2B5EF4-FFF2-40B4-BE49-F238E27FC236}">
                <a16:creationId xmlns:a16="http://schemas.microsoft.com/office/drawing/2014/main" id="{34E8F363-3704-421C-93A3-FB996EFFA87A}"/>
              </a:ext>
            </a:extLst>
          </p:cNvPr>
          <p:cNvSpPr>
            <a:spLocks noGrp="1"/>
          </p:cNvSpPr>
          <p:nvPr>
            <p:ph idx="1"/>
          </p:nvPr>
        </p:nvSpPr>
        <p:spPr/>
        <p:txBody>
          <a:bodyPr>
            <a:normAutofit fontScale="92500"/>
          </a:bodyPr>
          <a:lstStyle/>
          <a:p>
            <a:pPr marL="0" indent="0">
              <a:buNone/>
            </a:pPr>
            <a:r>
              <a:rPr lang="el-GR" sz="2400" dirty="0"/>
              <a:t>MIPS είναι τα αρχικά γράμματα του “</a:t>
            </a:r>
            <a:r>
              <a:rPr lang="el-GR" sz="2400" dirty="0" err="1"/>
              <a:t>Million</a:t>
            </a:r>
            <a:r>
              <a:rPr lang="el-GR" sz="2400" dirty="0"/>
              <a:t> </a:t>
            </a:r>
            <a:r>
              <a:rPr lang="el-GR" sz="2400" dirty="0" err="1"/>
              <a:t>Instructions</a:t>
            </a:r>
            <a:r>
              <a:rPr lang="el-GR" sz="2400" dirty="0"/>
              <a:t> Per</a:t>
            </a:r>
            <a:r>
              <a:rPr lang="en-US" sz="2400" dirty="0"/>
              <a:t> </a:t>
            </a:r>
            <a:r>
              <a:rPr lang="el-GR" sz="2400" dirty="0" err="1"/>
              <a:t>Second</a:t>
            </a:r>
            <a:r>
              <a:rPr lang="el-GR" sz="2400" dirty="0"/>
              <a:t>” και χρησιμοποιείται για να δηλώσει πόσα εκατομμύρια εντολές</a:t>
            </a:r>
            <a:r>
              <a:rPr lang="en-US" sz="2400" dirty="0"/>
              <a:t> </a:t>
            </a:r>
            <a:r>
              <a:rPr lang="el-GR" sz="2400" dirty="0"/>
              <a:t>εκτελούνται ανά</a:t>
            </a:r>
            <a:r>
              <a:rPr lang="en-US" sz="2400" dirty="0"/>
              <a:t> </a:t>
            </a:r>
            <a:r>
              <a:rPr lang="el-GR" sz="2400" dirty="0"/>
              <a:t>δευτερόλεπτο. Αυτό που φαίνεται προφανές είναι ότι ένας</a:t>
            </a:r>
            <a:r>
              <a:rPr lang="en-US" sz="2400" dirty="0"/>
              <a:t> </a:t>
            </a:r>
            <a:r>
              <a:rPr lang="el-GR" sz="2400" dirty="0"/>
              <a:t>υπολογιστής που εκτελεί περισσότερες εντολές ανά δευτερόλεπτο από κάποιον άλλο θα εκτελεί ένα πρόγραμμα </a:t>
            </a:r>
            <a:r>
              <a:rPr lang="el-GR" sz="2400" dirty="0" err="1"/>
              <a:t>πιo</a:t>
            </a:r>
            <a:r>
              <a:rPr lang="el-GR" sz="2400" dirty="0"/>
              <a:t> γρήγορα, άρα θα έχει μεγαλύτερη</a:t>
            </a:r>
            <a:r>
              <a:rPr lang="en-US" sz="2400" dirty="0"/>
              <a:t> </a:t>
            </a:r>
            <a:r>
              <a:rPr lang="el-GR" sz="2400" dirty="0"/>
              <a:t>απόδοση.</a:t>
            </a:r>
            <a:endParaRPr lang="en-US" sz="2400" dirty="0"/>
          </a:p>
          <a:p>
            <a:pPr marL="0" indent="0">
              <a:buNone/>
            </a:pPr>
            <a:r>
              <a:rPr lang="el-GR" sz="2400" dirty="0"/>
              <a:t>Αυτό όμως δεν είναι αληθές για δύο λόγους. </a:t>
            </a:r>
            <a:endParaRPr lang="en-US" sz="2400" dirty="0"/>
          </a:p>
          <a:p>
            <a:pPr lvl="1"/>
            <a:r>
              <a:rPr lang="el-GR" dirty="0"/>
              <a:t>Πρώτον διότι ο χρόνος εκτέλεσης μίας εντολής εξαρτάται από την πολυπλοκότητά της. Επομένως, διαφορετικές εντολές έχουν διαφορετικούς χρόνους εκτέλεσης. </a:t>
            </a:r>
            <a:endParaRPr lang="en-US" dirty="0"/>
          </a:p>
          <a:p>
            <a:pPr lvl="1"/>
            <a:r>
              <a:rPr lang="el-GR" dirty="0"/>
              <a:t>Δεύτερον διότι το πλήθος των εντολών, σε επίπεδο γλώσσας μηχανής ενός προγράμματος μιας συγκεκριμένης εφαρμογής εξαρτάται από</a:t>
            </a:r>
            <a:r>
              <a:rPr lang="en-US" dirty="0"/>
              <a:t> </a:t>
            </a:r>
            <a:r>
              <a:rPr lang="el-GR" dirty="0"/>
              <a:t>το σύνολο εντολών (</a:t>
            </a:r>
            <a:r>
              <a:rPr lang="el-GR" dirty="0" err="1"/>
              <a:t>Instruction</a:t>
            </a:r>
            <a:r>
              <a:rPr lang="el-GR" dirty="0"/>
              <a:t> </a:t>
            </a:r>
            <a:r>
              <a:rPr lang="el-GR" dirty="0" err="1"/>
              <a:t>Set</a:t>
            </a:r>
            <a:r>
              <a:rPr lang="el-GR" dirty="0"/>
              <a:t>) του υπολογιστή, στον οποίο θα τρέξει</a:t>
            </a:r>
            <a:r>
              <a:rPr lang="en-US" dirty="0"/>
              <a:t> </a:t>
            </a:r>
            <a:r>
              <a:rPr lang="el-GR" dirty="0"/>
              <a:t>το πρόγραμμα.</a:t>
            </a:r>
            <a:endParaRPr lang="en-US" dirty="0"/>
          </a:p>
          <a:p>
            <a:pPr marL="0" indent="0">
              <a:buNone/>
            </a:pPr>
            <a:endParaRPr lang="en-US" dirty="0"/>
          </a:p>
        </p:txBody>
      </p:sp>
    </p:spTree>
    <p:extLst>
      <p:ext uri="{BB962C8B-B14F-4D97-AF65-F5344CB8AC3E}">
        <p14:creationId xmlns:p14="http://schemas.microsoft.com/office/powerpoint/2010/main" val="19676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337CB7-C372-4856-AD15-91B2309AE7FF}"/>
              </a:ext>
            </a:extLst>
          </p:cNvPr>
          <p:cNvSpPr>
            <a:spLocks noGrp="1"/>
          </p:cNvSpPr>
          <p:nvPr>
            <p:ph type="title"/>
          </p:nvPr>
        </p:nvSpPr>
        <p:spPr/>
        <p:txBody>
          <a:bodyPr/>
          <a:lstStyle/>
          <a:p>
            <a:r>
              <a:rPr lang="el-GR" b="1" dirty="0"/>
              <a:t>Απόδοση Υπολογιστών </a:t>
            </a:r>
            <a:r>
              <a:rPr lang="en-US" b="1" dirty="0"/>
              <a:t>MIPS</a:t>
            </a:r>
            <a:endParaRPr lang="en-US" dirty="0"/>
          </a:p>
        </p:txBody>
      </p:sp>
      <p:sp>
        <p:nvSpPr>
          <p:cNvPr id="3" name="Θέση περιεχομένου 2">
            <a:extLst>
              <a:ext uri="{FF2B5EF4-FFF2-40B4-BE49-F238E27FC236}">
                <a16:creationId xmlns:a16="http://schemas.microsoft.com/office/drawing/2014/main" id="{2CD17E0D-D08E-4FB0-AF4A-505CC158551D}"/>
              </a:ext>
            </a:extLst>
          </p:cNvPr>
          <p:cNvSpPr>
            <a:spLocks noGrp="1"/>
          </p:cNvSpPr>
          <p:nvPr>
            <p:ph idx="1"/>
          </p:nvPr>
        </p:nvSpPr>
        <p:spPr/>
        <p:txBody>
          <a:bodyPr/>
          <a:lstStyle/>
          <a:p>
            <a:pPr marL="0" indent="0">
              <a:buNone/>
            </a:pPr>
            <a:r>
              <a:rPr lang="el-GR" sz="2400" dirty="0"/>
              <a:t>Οι παραπάνω δύο λόγοι συνεπάγονται ότι τα συμπεράσματά μας </a:t>
            </a:r>
            <a:r>
              <a:rPr lang="el-GR" sz="2400" b="1" dirty="0"/>
              <a:t>δεν είναι</a:t>
            </a:r>
            <a:r>
              <a:rPr lang="en-US" sz="2400" b="1" dirty="0"/>
              <a:t> </a:t>
            </a:r>
            <a:r>
              <a:rPr lang="el-GR" sz="2400" b="1" dirty="0"/>
              <a:t>καθόλου ασφαλή εάν χρησιμοποιούμε τα MIPS για να συγκρίνουμε υπολογιστές με διαφορετικά σύνολα εντολών.</a:t>
            </a:r>
            <a:r>
              <a:rPr lang="el-GR" sz="2400" dirty="0"/>
              <a:t> </a:t>
            </a:r>
            <a:endParaRPr lang="en-US" sz="2400" dirty="0"/>
          </a:p>
          <a:p>
            <a:pPr marL="0" indent="0">
              <a:buNone/>
            </a:pPr>
            <a:r>
              <a:rPr lang="el-GR" sz="2400" dirty="0"/>
              <a:t>Επίσης ο πρώτος από τους παραπάνω λόγους συνεπάγεται ότι ακόμη και στον ίδιο υπολογιστή τρέχοντας διαφορετικά προγράμματα υπολογίζουμε διαφορετική τιμή για τα MIPS. </a:t>
            </a:r>
            <a:endParaRPr lang="en-US" sz="2400" dirty="0"/>
          </a:p>
          <a:p>
            <a:pPr marL="0" indent="0">
              <a:buNone/>
            </a:pPr>
            <a:r>
              <a:rPr lang="el-GR" sz="2400" b="1" dirty="0"/>
              <a:t>Τα</a:t>
            </a:r>
            <a:r>
              <a:rPr lang="en-US" sz="2400" b="1" dirty="0"/>
              <a:t> </a:t>
            </a:r>
            <a:r>
              <a:rPr lang="el-GR" sz="2400" b="1" dirty="0"/>
              <a:t>MIPS μπορούν να χρησιμοποιηθούν με ασφάλεια για τη σύγκριση επεξεργαστών που έχουν το ίδιο σύνολο εντολών.</a:t>
            </a:r>
            <a:endParaRPr lang="en-US" sz="2400" b="1" dirty="0"/>
          </a:p>
          <a:p>
            <a:pPr marL="0" indent="0">
              <a:buNone/>
            </a:pPr>
            <a:endParaRPr lang="en-US" dirty="0"/>
          </a:p>
        </p:txBody>
      </p:sp>
    </p:spTree>
    <p:extLst>
      <p:ext uri="{BB962C8B-B14F-4D97-AF65-F5344CB8AC3E}">
        <p14:creationId xmlns:p14="http://schemas.microsoft.com/office/powerpoint/2010/main" val="375262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5C6E8C-F609-4C49-AA14-07BDD74F5499}"/>
              </a:ext>
            </a:extLst>
          </p:cNvPr>
          <p:cNvSpPr>
            <a:spLocks noGrp="1"/>
          </p:cNvSpPr>
          <p:nvPr>
            <p:ph type="title"/>
          </p:nvPr>
        </p:nvSpPr>
        <p:spPr/>
        <p:txBody>
          <a:bodyPr/>
          <a:lstStyle/>
          <a:p>
            <a:r>
              <a:rPr lang="el-GR" b="1" dirty="0"/>
              <a:t>Απόδοση Υπολογιστών MFLOPS </a:t>
            </a:r>
            <a:endParaRPr lang="en-US" dirty="0"/>
          </a:p>
        </p:txBody>
      </p:sp>
      <p:sp>
        <p:nvSpPr>
          <p:cNvPr id="3" name="Θέση περιεχομένου 2">
            <a:extLst>
              <a:ext uri="{FF2B5EF4-FFF2-40B4-BE49-F238E27FC236}">
                <a16:creationId xmlns:a16="http://schemas.microsoft.com/office/drawing/2014/main" id="{E9BDC866-E879-41DF-9B8E-D8C4BE661543}"/>
              </a:ext>
            </a:extLst>
          </p:cNvPr>
          <p:cNvSpPr>
            <a:spLocks noGrp="1"/>
          </p:cNvSpPr>
          <p:nvPr>
            <p:ph idx="1"/>
          </p:nvPr>
        </p:nvSpPr>
        <p:spPr/>
        <p:txBody>
          <a:bodyPr>
            <a:normAutofit/>
          </a:bodyPr>
          <a:lstStyle/>
          <a:p>
            <a:pPr marL="0" indent="0">
              <a:buNone/>
            </a:pPr>
            <a:r>
              <a:rPr lang="el-GR" sz="2400" b="1" dirty="0"/>
              <a:t>MFLOPS </a:t>
            </a:r>
            <a:r>
              <a:rPr lang="el-GR" sz="2400" dirty="0"/>
              <a:t>είναι τα αρχικά γράμματα του “</a:t>
            </a:r>
            <a:r>
              <a:rPr lang="el-GR" sz="2400" dirty="0" err="1"/>
              <a:t>Million</a:t>
            </a:r>
            <a:r>
              <a:rPr lang="el-GR" sz="2400" dirty="0"/>
              <a:t> </a:t>
            </a:r>
            <a:r>
              <a:rPr lang="el-GR" sz="2400" dirty="0" err="1"/>
              <a:t>FLoating</a:t>
            </a:r>
            <a:r>
              <a:rPr lang="el-GR" sz="2400" dirty="0"/>
              <a:t>–</a:t>
            </a:r>
            <a:r>
              <a:rPr lang="el-GR" sz="2400" dirty="0" err="1"/>
              <a:t>point</a:t>
            </a:r>
            <a:r>
              <a:rPr lang="el-GR" sz="2400" dirty="0"/>
              <a:t> Operations</a:t>
            </a:r>
            <a:r>
              <a:rPr lang="en-US" sz="2400" dirty="0"/>
              <a:t> </a:t>
            </a:r>
            <a:r>
              <a:rPr lang="el-GR" sz="2400" dirty="0"/>
              <a:t>Per </a:t>
            </a:r>
            <a:r>
              <a:rPr lang="el-GR" sz="2400" dirty="0" err="1"/>
              <a:t>Second</a:t>
            </a:r>
            <a:r>
              <a:rPr lang="el-GR" sz="2400" dirty="0"/>
              <a:t>” και χρησιμοποιείται για να δηλώσει </a:t>
            </a:r>
            <a:r>
              <a:rPr lang="el-GR" sz="2400" b="1" dirty="0"/>
              <a:t>πόσα εκατομμύρια πράξεων αριθμητικής κινητής υποδιαστολής εκτελούνται ανά δευτερόλεπτο</a:t>
            </a:r>
            <a:r>
              <a:rPr lang="en-US" sz="2400" dirty="0"/>
              <a:t>.</a:t>
            </a:r>
          </a:p>
          <a:p>
            <a:pPr marL="0" indent="0">
              <a:buNone/>
            </a:pPr>
            <a:r>
              <a:rPr lang="el-GR" sz="2400" dirty="0"/>
              <a:t>Δηλώνει την απόδοση μόνο για πράξεις αριθμητικής κινητής υποδιαστολής. Σε αντίθεση με τα MIPS μετράει αριθμό πράξεων και όχι εντολών.</a:t>
            </a:r>
          </a:p>
          <a:p>
            <a:pPr marL="0" indent="0">
              <a:buNone/>
            </a:pPr>
            <a:r>
              <a:rPr lang="el-GR" sz="2400" dirty="0"/>
              <a:t>Αιτία είναι η σκέψη ότι το ίδιο πρόγραμμα όταν τρέχει σε διαφορετικούς υπολογιστές θα εκτελείται διαφορετικός αριθμός εντολών γλώσσας μηχανής, αλλά ο ίδιος αριθμός πράξεων κινητής υποδιαστολής</a:t>
            </a:r>
            <a:r>
              <a:rPr lang="en-US" sz="2400" dirty="0"/>
              <a:t>.</a:t>
            </a:r>
          </a:p>
        </p:txBody>
      </p:sp>
    </p:spTree>
    <p:extLst>
      <p:ext uri="{BB962C8B-B14F-4D97-AF65-F5344CB8AC3E}">
        <p14:creationId xmlns:p14="http://schemas.microsoft.com/office/powerpoint/2010/main" val="202571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EE79CD-2B4C-4E23-BCF8-92D18AC163B4}"/>
              </a:ext>
            </a:extLst>
          </p:cNvPr>
          <p:cNvSpPr>
            <a:spLocks noGrp="1"/>
          </p:cNvSpPr>
          <p:nvPr>
            <p:ph type="title"/>
          </p:nvPr>
        </p:nvSpPr>
        <p:spPr/>
        <p:txBody>
          <a:bodyPr/>
          <a:lstStyle/>
          <a:p>
            <a:r>
              <a:rPr lang="el-GR" b="1" dirty="0"/>
              <a:t>Απόδοση Υπολογιστών MFLOPS </a:t>
            </a:r>
            <a:endParaRPr lang="en-US" dirty="0"/>
          </a:p>
        </p:txBody>
      </p:sp>
      <p:sp>
        <p:nvSpPr>
          <p:cNvPr id="3" name="Θέση περιεχομένου 2">
            <a:extLst>
              <a:ext uri="{FF2B5EF4-FFF2-40B4-BE49-F238E27FC236}">
                <a16:creationId xmlns:a16="http://schemas.microsoft.com/office/drawing/2014/main" id="{871DD364-3B48-4E42-9C68-E040AEAD5032}"/>
              </a:ext>
            </a:extLst>
          </p:cNvPr>
          <p:cNvSpPr>
            <a:spLocks noGrp="1"/>
          </p:cNvSpPr>
          <p:nvPr>
            <p:ph idx="1"/>
          </p:nvPr>
        </p:nvSpPr>
        <p:spPr/>
        <p:txBody>
          <a:bodyPr>
            <a:normAutofit/>
          </a:bodyPr>
          <a:lstStyle/>
          <a:p>
            <a:pPr marL="0" indent="0">
              <a:buNone/>
            </a:pPr>
            <a:r>
              <a:rPr lang="el-GR" sz="2400" b="1" dirty="0"/>
              <a:t>Δυστυχώς και το μέτρο αυτό δεν είναι αξιόπιστο. </a:t>
            </a:r>
          </a:p>
          <a:p>
            <a:pPr marL="0" indent="0">
              <a:buNone/>
            </a:pPr>
            <a:r>
              <a:rPr lang="el-GR" sz="2400" dirty="0"/>
              <a:t>Η τιμή του μέτρου αλλάζει όχι μόνο ανάλογα με το ποσοστό των πράξεων κινητής υποδιαστολής σε σχέση με τις πράξεις σταθερής υποδιαστολής, αλλά και ανάλογα με το ποσοστό των αργών πράξεων κινητής υποδιαστολής σε σχέση με τις γρήγορες.</a:t>
            </a:r>
          </a:p>
          <a:p>
            <a:pPr marL="0" indent="0">
              <a:buNone/>
            </a:pPr>
            <a:r>
              <a:rPr lang="el-GR" sz="2400" dirty="0"/>
              <a:t>Για </a:t>
            </a:r>
            <a:r>
              <a:rPr lang="el-GR" sz="2400" b="1" dirty="0"/>
              <a:t>παράδειγμα</a:t>
            </a:r>
            <a:r>
              <a:rPr lang="el-GR" sz="2400" dirty="0"/>
              <a:t> ένα πρόγραμμα με 100% προσθέσεις κινητής υποδιαστολής θα δίνει μεγαλύτερη τιμή του μέτρου MFLOPS από ό,τι ένα πρόγραμμα με 100% πολλαπλασιασμούς κινητής υποδιαστολής.</a:t>
            </a:r>
            <a:endParaRPr lang="en-US" sz="2800" dirty="0"/>
          </a:p>
          <a:p>
            <a:pPr marL="0" indent="0">
              <a:buNone/>
            </a:pPr>
            <a:endParaRPr lang="en-US" dirty="0"/>
          </a:p>
        </p:txBody>
      </p:sp>
    </p:spTree>
    <p:extLst>
      <p:ext uri="{BB962C8B-B14F-4D97-AF65-F5344CB8AC3E}">
        <p14:creationId xmlns:p14="http://schemas.microsoft.com/office/powerpoint/2010/main" val="26173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210DAD-D98B-4CD4-AECB-2E51DD92D14B}"/>
              </a:ext>
            </a:extLst>
          </p:cNvPr>
          <p:cNvSpPr>
            <a:spLocks noGrp="1"/>
          </p:cNvSpPr>
          <p:nvPr>
            <p:ph type="title"/>
          </p:nvPr>
        </p:nvSpPr>
        <p:spPr/>
        <p:txBody>
          <a:bodyPr/>
          <a:lstStyle/>
          <a:p>
            <a:r>
              <a:rPr lang="el-GR" b="1" dirty="0"/>
              <a:t>Απόδοση Υπολογιστών</a:t>
            </a:r>
            <a:endParaRPr lang="en-US" dirty="0"/>
          </a:p>
        </p:txBody>
      </p:sp>
      <p:sp>
        <p:nvSpPr>
          <p:cNvPr id="3" name="Θέση περιεχομένου 2">
            <a:extLst>
              <a:ext uri="{FF2B5EF4-FFF2-40B4-BE49-F238E27FC236}">
                <a16:creationId xmlns:a16="http://schemas.microsoft.com/office/drawing/2014/main" id="{D590C9A0-FBAA-4E58-B91C-48A887389B49}"/>
              </a:ext>
            </a:extLst>
          </p:cNvPr>
          <p:cNvSpPr>
            <a:spLocks noGrp="1"/>
          </p:cNvSpPr>
          <p:nvPr>
            <p:ph idx="1"/>
          </p:nvPr>
        </p:nvSpPr>
        <p:spPr/>
        <p:txBody>
          <a:bodyPr/>
          <a:lstStyle/>
          <a:p>
            <a:pPr marL="0" indent="0">
              <a:buNone/>
            </a:pPr>
            <a:r>
              <a:rPr lang="el-GR" sz="2400" dirty="0"/>
              <a:t>Ο </a:t>
            </a:r>
            <a:r>
              <a:rPr lang="el-GR" sz="2400" b="1" dirty="0"/>
              <a:t>ασφαλέστερος τρόπος εκτίμησης της απόδοσης </a:t>
            </a:r>
            <a:r>
              <a:rPr lang="el-GR" sz="2400" dirty="0"/>
              <a:t>ενός υπολογιστή είναι να τρέξουμε σ’ αυτόν τα προγράμματα που μας ενδιαφέρουν και να μετρήσου με το </a:t>
            </a:r>
            <a:r>
              <a:rPr lang="el-GR" sz="2400" b="1" dirty="0"/>
              <a:t>χρόνο εκτέλεσης</a:t>
            </a:r>
            <a:r>
              <a:rPr lang="el-GR" sz="2400" dirty="0"/>
              <a:t>.</a:t>
            </a:r>
          </a:p>
          <a:p>
            <a:pPr marL="0" indent="0">
              <a:buNone/>
            </a:pPr>
            <a:r>
              <a:rPr lang="el-GR" sz="2400" dirty="0"/>
              <a:t>Ως </a:t>
            </a:r>
            <a:r>
              <a:rPr lang="el-GR" sz="2400" b="1" dirty="0"/>
              <a:t>χρόνο εκτέλεσης </a:t>
            </a:r>
            <a:r>
              <a:rPr lang="el-GR" sz="2400" dirty="0"/>
              <a:t>(</a:t>
            </a:r>
            <a:r>
              <a:rPr lang="el-GR" sz="2400" dirty="0" err="1"/>
              <a:t>execution</a:t>
            </a:r>
            <a:r>
              <a:rPr lang="el-GR" sz="2400" dirty="0"/>
              <a:t> </a:t>
            </a:r>
            <a:r>
              <a:rPr lang="el-GR" sz="2400" dirty="0" err="1"/>
              <a:t>time</a:t>
            </a:r>
            <a:r>
              <a:rPr lang="el-GR" sz="2400" dirty="0"/>
              <a:t>) θεωρούμε το χρόνο από την αρχή μέχρι την ολοκλήρωση της εκτέλεσης ενός προγράμματος. Αυτός ο χρόνος καλείται επίσης και χρόνος αναμονής (</a:t>
            </a:r>
            <a:r>
              <a:rPr lang="el-GR" sz="2400" dirty="0" err="1"/>
              <a:t>response</a:t>
            </a:r>
            <a:r>
              <a:rPr lang="el-GR" sz="2400" dirty="0"/>
              <a:t> </a:t>
            </a:r>
            <a:r>
              <a:rPr lang="el-GR" sz="2400" dirty="0" err="1"/>
              <a:t>time</a:t>
            </a:r>
            <a:r>
              <a:rPr lang="el-GR" sz="2400" dirty="0"/>
              <a:t>). Θα πρέπει να σημειώσουμε ότι για τον υπεύθυνο ενός υπολογιστικού κέντρου ο υπολογιστής είναι πιο γρήγορος εάν ολοκληρώνεται η εκτέλεση περισσότερων προγραμμάτων ανά ώρα (</a:t>
            </a:r>
            <a:r>
              <a:rPr lang="el-GR" sz="2400" dirty="0" err="1"/>
              <a:t>throughput</a:t>
            </a:r>
            <a:r>
              <a:rPr lang="el-GR" sz="2400" dirty="0"/>
              <a:t>). </a:t>
            </a:r>
            <a:endParaRPr lang="en-US" sz="2400" dirty="0"/>
          </a:p>
          <a:p>
            <a:pPr marL="0" indent="0">
              <a:buNone/>
            </a:pPr>
            <a:endParaRPr lang="en-US" dirty="0"/>
          </a:p>
        </p:txBody>
      </p:sp>
    </p:spTree>
    <p:extLst>
      <p:ext uri="{BB962C8B-B14F-4D97-AF65-F5344CB8AC3E}">
        <p14:creationId xmlns:p14="http://schemas.microsoft.com/office/powerpoint/2010/main" val="309369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E57BB2-A105-446E-990F-CF6EFD421A0D}"/>
              </a:ext>
            </a:extLst>
          </p:cNvPr>
          <p:cNvSpPr>
            <a:spLocks noGrp="1"/>
          </p:cNvSpPr>
          <p:nvPr>
            <p:ph type="title"/>
          </p:nvPr>
        </p:nvSpPr>
        <p:spPr/>
        <p:txBody>
          <a:bodyPr/>
          <a:lstStyle/>
          <a:p>
            <a:r>
              <a:rPr lang="el-GR" b="1" dirty="0"/>
              <a:t>Απόδοση Υπολογιστών</a:t>
            </a:r>
            <a:endParaRPr lang="en-US" dirty="0"/>
          </a:p>
        </p:txBody>
      </p:sp>
      <p:sp>
        <p:nvSpPr>
          <p:cNvPr id="3" name="Θέση περιεχομένου 2">
            <a:extLst>
              <a:ext uri="{FF2B5EF4-FFF2-40B4-BE49-F238E27FC236}">
                <a16:creationId xmlns:a16="http://schemas.microsoft.com/office/drawing/2014/main" id="{BF387772-BE0B-43A3-8402-D1AB4ACCAE0C}"/>
              </a:ext>
            </a:extLst>
          </p:cNvPr>
          <p:cNvSpPr>
            <a:spLocks noGrp="1"/>
          </p:cNvSpPr>
          <p:nvPr>
            <p:ph idx="1"/>
          </p:nvPr>
        </p:nvSpPr>
        <p:spPr/>
        <p:txBody>
          <a:bodyPr/>
          <a:lstStyle/>
          <a:p>
            <a:pPr marL="0" indent="0" algn="just">
              <a:buNone/>
            </a:pPr>
            <a:endParaRPr lang="en-US" sz="2400" dirty="0"/>
          </a:p>
          <a:p>
            <a:pPr marL="0" indent="0" algn="just">
              <a:buNone/>
            </a:pPr>
            <a:r>
              <a:rPr lang="el-GR" sz="2400" dirty="0"/>
              <a:t>Η πλέον δημοφιλής συλλογή προγραμμάτων είναι τα SPEC92 </a:t>
            </a:r>
            <a:r>
              <a:rPr lang="el-GR" sz="2400" dirty="0" err="1"/>
              <a:t>μετροπρογράμματα</a:t>
            </a:r>
            <a:r>
              <a:rPr lang="el-GR" sz="2400" dirty="0"/>
              <a:t> (</a:t>
            </a:r>
            <a:r>
              <a:rPr lang="el-GR" sz="2400" dirty="0" err="1"/>
              <a:t>benchmarks</a:t>
            </a:r>
            <a:r>
              <a:rPr lang="el-GR" sz="2400" dirty="0"/>
              <a:t>). </a:t>
            </a:r>
          </a:p>
          <a:p>
            <a:pPr marL="0" indent="0" algn="just">
              <a:buNone/>
            </a:pPr>
            <a:r>
              <a:rPr lang="el-GR" sz="2400" dirty="0"/>
              <a:t>Τα SPEC92 αποτελούνται από τα SPECint92 </a:t>
            </a:r>
            <a:r>
              <a:rPr lang="el-GR" sz="2400" dirty="0" err="1"/>
              <a:t>μετροπρογράμματα</a:t>
            </a:r>
            <a:r>
              <a:rPr lang="el-GR" sz="2400" dirty="0"/>
              <a:t>, που έχουν ως στόχο την αξιολόγηση της απόδοσης του υπολογιστή για εφαρμογές επεξεργασίας ακεραίων, και τα SPECfp92, που έχουν ως στόχο την αξιολόγηση της απόδοσης του υπολογιστή για εφαρμογές που βασίζονται σε επεξεργασία αριθμών κινητής υποδιαστολής.</a:t>
            </a:r>
            <a:endParaRPr lang="en-US" sz="2400" dirty="0"/>
          </a:p>
          <a:p>
            <a:pPr marL="0" indent="0">
              <a:buNone/>
            </a:pPr>
            <a:endParaRPr lang="en-US" dirty="0"/>
          </a:p>
        </p:txBody>
      </p:sp>
    </p:spTree>
    <p:extLst>
      <p:ext uri="{BB962C8B-B14F-4D97-AF65-F5344CB8AC3E}">
        <p14:creationId xmlns:p14="http://schemas.microsoft.com/office/powerpoint/2010/main" val="28049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8D7971-ADF8-4CAB-9488-15E2F8F3475B}"/>
              </a:ext>
            </a:extLst>
          </p:cNvPr>
          <p:cNvSpPr>
            <a:spLocks noGrp="1"/>
          </p:cNvSpPr>
          <p:nvPr>
            <p:ph type="title"/>
          </p:nvPr>
        </p:nvSpPr>
        <p:spPr/>
        <p:txBody>
          <a:bodyPr/>
          <a:lstStyle/>
          <a:p>
            <a:r>
              <a:rPr lang="el-GR" b="1" dirty="0"/>
              <a:t>ΕΡΩΤΗΣΗ</a:t>
            </a:r>
            <a:r>
              <a:rPr lang="el-GR" dirty="0"/>
              <a:t> </a:t>
            </a:r>
            <a:endParaRPr lang="en-US" dirty="0"/>
          </a:p>
        </p:txBody>
      </p:sp>
      <p:sp>
        <p:nvSpPr>
          <p:cNvPr id="3" name="Θέση περιεχομένου 2">
            <a:extLst>
              <a:ext uri="{FF2B5EF4-FFF2-40B4-BE49-F238E27FC236}">
                <a16:creationId xmlns:a16="http://schemas.microsoft.com/office/drawing/2014/main" id="{2D1AF887-C78B-40B8-B449-DBFDD3430AD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l-GR" sz="2400" b="1" dirty="0"/>
              <a:t>Δύο επεξεργαστές με τελείως διαφορετικά σύνολα εντολών έχουν ο ένας 100 MIPS και ο άλλος 150 MIPS. Ποιος από τους δύο έχει μεγαλύτερη απόδοση και γιατί;</a:t>
            </a:r>
            <a:endParaRPr lang="en-US" sz="2400" b="1" dirty="0"/>
          </a:p>
          <a:p>
            <a:pPr marL="0" indent="0">
              <a:buNone/>
            </a:pPr>
            <a:endParaRPr lang="en-US" dirty="0"/>
          </a:p>
        </p:txBody>
      </p:sp>
    </p:spTree>
    <p:extLst>
      <p:ext uri="{BB962C8B-B14F-4D97-AF65-F5344CB8AC3E}">
        <p14:creationId xmlns:p14="http://schemas.microsoft.com/office/powerpoint/2010/main" val="321500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9D2A4-8C27-42BE-A3AE-B77AF8F5F2A0}"/>
              </a:ext>
            </a:extLst>
          </p:cNvPr>
          <p:cNvSpPr>
            <a:spLocks noGrp="1"/>
          </p:cNvSpPr>
          <p:nvPr>
            <p:ph type="title"/>
          </p:nvPr>
        </p:nvSpPr>
        <p:spPr/>
        <p:txBody>
          <a:bodyPr>
            <a:normAutofit/>
          </a:bodyPr>
          <a:lstStyle/>
          <a:p>
            <a:br>
              <a:rPr lang="en-US" sz="3200" b="1" dirty="0"/>
            </a:br>
            <a:r>
              <a:rPr lang="el-GR" sz="3200" b="1" dirty="0"/>
              <a:t>Κεντρική Μονάδα Επεξεργασίας </a:t>
            </a:r>
            <a:endParaRPr lang="en-US" sz="3200" b="1" dirty="0"/>
          </a:p>
        </p:txBody>
      </p:sp>
      <p:pic>
        <p:nvPicPr>
          <p:cNvPr id="5" name="Θέση περιεχομένου 4">
            <a:extLst>
              <a:ext uri="{FF2B5EF4-FFF2-40B4-BE49-F238E27FC236}">
                <a16:creationId xmlns:a16="http://schemas.microsoft.com/office/drawing/2014/main" id="{90B97F4B-D26A-4C09-B534-E1446254F6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359" y="2264809"/>
            <a:ext cx="9420234" cy="3838095"/>
          </a:xfrm>
        </p:spPr>
      </p:pic>
    </p:spTree>
    <p:extLst>
      <p:ext uri="{BB962C8B-B14F-4D97-AF65-F5344CB8AC3E}">
        <p14:creationId xmlns:p14="http://schemas.microsoft.com/office/powerpoint/2010/main" val="422325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28B1AE-296C-4B47-A50A-FFE6F8DE43F2}"/>
              </a:ext>
            </a:extLst>
          </p:cNvPr>
          <p:cNvSpPr>
            <a:spLocks noGrp="1"/>
          </p:cNvSpPr>
          <p:nvPr>
            <p:ph type="title"/>
          </p:nvPr>
        </p:nvSpPr>
        <p:spPr/>
        <p:txBody>
          <a:bodyPr/>
          <a:lstStyle/>
          <a:p>
            <a:r>
              <a:rPr lang="el-GR" b="1" i="1" dirty="0"/>
              <a:t>Λογικές προτάσεις</a:t>
            </a:r>
            <a:endParaRPr lang="en-US" dirty="0"/>
          </a:p>
        </p:txBody>
      </p:sp>
      <p:sp>
        <p:nvSpPr>
          <p:cNvPr id="3" name="Θέση περιεχομένου 2">
            <a:extLst>
              <a:ext uri="{FF2B5EF4-FFF2-40B4-BE49-F238E27FC236}">
                <a16:creationId xmlns:a16="http://schemas.microsoft.com/office/drawing/2014/main" id="{C964BAE9-D003-4EDC-B5CB-163411D22AD5}"/>
              </a:ext>
            </a:extLst>
          </p:cNvPr>
          <p:cNvSpPr>
            <a:spLocks noGrp="1"/>
          </p:cNvSpPr>
          <p:nvPr>
            <p:ph idx="1"/>
          </p:nvPr>
        </p:nvSpPr>
        <p:spPr/>
        <p:txBody>
          <a:bodyPr>
            <a:normAutofit fontScale="92500" lnSpcReduction="20000"/>
          </a:bodyPr>
          <a:lstStyle/>
          <a:p>
            <a:pPr marL="0" indent="0">
              <a:buNone/>
            </a:pPr>
            <a:r>
              <a:rPr lang="el-GR" dirty="0" err="1"/>
              <a:t>Mια</a:t>
            </a:r>
            <a:r>
              <a:rPr lang="el-GR" dirty="0"/>
              <a:t> πρόταση που μπορεί να χαρακτηριστεί αληθής ή ψευδής ονομάζεται </a:t>
            </a:r>
            <a:r>
              <a:rPr lang="el-GR" b="1" dirty="0"/>
              <a:t>Λογική πρόταση</a:t>
            </a:r>
            <a:r>
              <a:rPr lang="el-GR" dirty="0"/>
              <a:t>.</a:t>
            </a:r>
            <a:br>
              <a:rPr lang="el-GR" dirty="0"/>
            </a:br>
            <a:r>
              <a:rPr lang="el-GR" dirty="0"/>
              <a:t>π.χ. Το 5 είναι φυσικός αριθμός. (αληθής)</a:t>
            </a:r>
            <a:br>
              <a:rPr lang="el-GR" dirty="0"/>
            </a:br>
            <a:r>
              <a:rPr lang="el-GR" dirty="0"/>
              <a:t>Το 5 είναι άρτιος αριθμός. (ψευδής)</a:t>
            </a:r>
            <a:br>
              <a:rPr lang="el-GR" dirty="0"/>
            </a:br>
            <a:br>
              <a:rPr lang="el-GR" dirty="0"/>
            </a:br>
            <a:r>
              <a:rPr lang="el-GR" dirty="0"/>
              <a:t>Υπάρχουν λογικές προτάσεις που είναι πάντα αληθείς ή πάντα ψευδείς. Μια τέτοια πρόταση ονομάζεται </a:t>
            </a:r>
            <a:r>
              <a:rPr lang="el-GR" b="1" dirty="0"/>
              <a:t>Λογική Σταθερά</a:t>
            </a:r>
            <a:br>
              <a:rPr lang="el-GR" dirty="0"/>
            </a:br>
            <a:r>
              <a:rPr lang="el-GR" dirty="0"/>
              <a:t>π.χ. Μετά το Σάββατο έρχεται η Κυριακή</a:t>
            </a:r>
            <a:br>
              <a:rPr lang="el-GR" dirty="0"/>
            </a:br>
            <a:br>
              <a:rPr lang="el-GR" dirty="0"/>
            </a:br>
            <a:r>
              <a:rPr lang="el-GR" dirty="0"/>
              <a:t>Μια πρόταση που μπορεί άλλοτε να είναι αληθής και άλλοτε ψευδής λέγεται </a:t>
            </a:r>
            <a:r>
              <a:rPr lang="el-GR" b="1" dirty="0"/>
              <a:t>Λογική Μεταβλητή</a:t>
            </a:r>
            <a:br>
              <a:rPr lang="el-GR" dirty="0"/>
            </a:br>
            <a:r>
              <a:rPr lang="el-GR" dirty="0"/>
              <a:t>π.χ. Ο φυσικός αριθμός χ είναι μεγαλύτερος του 5.</a:t>
            </a:r>
            <a:br>
              <a:rPr lang="el-GR" dirty="0"/>
            </a:br>
            <a:br>
              <a:rPr lang="el-GR" dirty="0"/>
            </a:br>
            <a:r>
              <a:rPr lang="el-GR" dirty="0"/>
              <a:t>Με μεταβλητές που οι δυνατές διακριτές τιμές τους είναι μόνο δυο, ασχολείται η </a:t>
            </a:r>
            <a:r>
              <a:rPr lang="el-GR" b="1" dirty="0"/>
              <a:t>Δυαδική Λογική</a:t>
            </a:r>
            <a:r>
              <a:rPr lang="el-GR" dirty="0"/>
              <a:t>.</a:t>
            </a:r>
            <a:endParaRPr lang="en-US" dirty="0"/>
          </a:p>
        </p:txBody>
      </p:sp>
    </p:spTree>
    <p:extLst>
      <p:ext uri="{BB962C8B-B14F-4D97-AF65-F5344CB8AC3E}">
        <p14:creationId xmlns:p14="http://schemas.microsoft.com/office/powerpoint/2010/main" val="12401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B97FA0-F453-4220-806E-61CB4E69B6E5}"/>
              </a:ext>
            </a:extLst>
          </p:cNvPr>
          <p:cNvSpPr>
            <a:spLocks noGrp="1"/>
          </p:cNvSpPr>
          <p:nvPr>
            <p:ph type="title"/>
          </p:nvPr>
        </p:nvSpPr>
        <p:spPr/>
        <p:txBody>
          <a:bodyPr/>
          <a:lstStyle/>
          <a:p>
            <a:r>
              <a:rPr lang="el-GR" sz="3200" b="1" i="1" dirty="0"/>
              <a:t>Βασικές Λογικές Πράξεις</a:t>
            </a:r>
            <a:endParaRPr lang="en-US" dirty="0"/>
          </a:p>
        </p:txBody>
      </p:sp>
      <p:sp>
        <p:nvSpPr>
          <p:cNvPr id="3" name="Θέση περιεχομένου 2">
            <a:extLst>
              <a:ext uri="{FF2B5EF4-FFF2-40B4-BE49-F238E27FC236}">
                <a16:creationId xmlns:a16="http://schemas.microsoft.com/office/drawing/2014/main" id="{53750079-94A8-439D-985F-D4B6DDB06641}"/>
              </a:ext>
            </a:extLst>
          </p:cNvPr>
          <p:cNvSpPr>
            <a:spLocks noGrp="1"/>
          </p:cNvSpPr>
          <p:nvPr>
            <p:ph idx="1"/>
          </p:nvPr>
        </p:nvSpPr>
        <p:spPr/>
        <p:txBody>
          <a:bodyPr/>
          <a:lstStyle/>
          <a:p>
            <a:endParaRPr lang="en-US" sz="2400" b="1" i="1" dirty="0"/>
          </a:p>
          <a:p>
            <a:r>
              <a:rPr lang="el-GR" sz="2400" dirty="0"/>
              <a:t>Στη δυαδική λογική, υπάρχουν λογικές πράξεις (τελεστές) που μπορούν να</a:t>
            </a:r>
            <a:br>
              <a:rPr lang="el-GR" sz="2400" dirty="0"/>
            </a:br>
            <a:r>
              <a:rPr lang="el-GR" sz="2400" dirty="0"/>
              <a:t>εκτελούν συγκεκριμένη λειτουργία σε </a:t>
            </a:r>
            <a:r>
              <a:rPr lang="el-GR" sz="2400" u="sng" dirty="0"/>
              <a:t>μια</a:t>
            </a:r>
            <a:r>
              <a:rPr lang="el-GR" sz="2400" dirty="0"/>
              <a:t> πρόταση (πράξη ΝΟΤ) ή</a:t>
            </a:r>
          </a:p>
          <a:p>
            <a:r>
              <a:rPr lang="el-GR" sz="2400" dirty="0"/>
              <a:t>συνδυάζουν μεταξύ τους </a:t>
            </a:r>
            <a:r>
              <a:rPr lang="el-GR" sz="2400" u="sng" dirty="0"/>
              <a:t>δυο ή περισσότερες προτάσεις</a:t>
            </a:r>
            <a:r>
              <a:rPr lang="el-GR" sz="2400" dirty="0"/>
              <a:t>.(π.χ. AND, OR)</a:t>
            </a:r>
          </a:p>
          <a:p>
            <a:pPr marL="0" indent="0">
              <a:buNone/>
            </a:pPr>
            <a:endParaRPr lang="en-US" dirty="0"/>
          </a:p>
        </p:txBody>
      </p:sp>
    </p:spTree>
    <p:extLst>
      <p:ext uri="{BB962C8B-B14F-4D97-AF65-F5344CB8AC3E}">
        <p14:creationId xmlns:p14="http://schemas.microsoft.com/office/powerpoint/2010/main" val="257517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78FBB8-DCAE-4E8B-9EB4-F183D60A9DB9}"/>
              </a:ext>
            </a:extLst>
          </p:cNvPr>
          <p:cNvSpPr>
            <a:spLocks noGrp="1"/>
          </p:cNvSpPr>
          <p:nvPr>
            <p:ph type="title"/>
          </p:nvPr>
        </p:nvSpPr>
        <p:spPr/>
        <p:txBody>
          <a:bodyPr>
            <a:normAutofit/>
          </a:bodyPr>
          <a:lstStyle/>
          <a:p>
            <a:r>
              <a:rPr lang="el-GR" sz="3200" b="1" dirty="0"/>
              <a:t>NOT</a:t>
            </a:r>
            <a:endParaRPr lang="en-US" sz="3200" b="1" dirty="0"/>
          </a:p>
        </p:txBody>
      </p:sp>
      <p:sp>
        <p:nvSpPr>
          <p:cNvPr id="3" name="Θέση περιεχομένου 2">
            <a:extLst>
              <a:ext uri="{FF2B5EF4-FFF2-40B4-BE49-F238E27FC236}">
                <a16:creationId xmlns:a16="http://schemas.microsoft.com/office/drawing/2014/main" id="{C33D0347-B29C-4BB5-9C6F-C36A7DF9371B}"/>
              </a:ext>
            </a:extLst>
          </p:cNvPr>
          <p:cNvSpPr>
            <a:spLocks noGrp="1"/>
          </p:cNvSpPr>
          <p:nvPr>
            <p:ph idx="1"/>
          </p:nvPr>
        </p:nvSpPr>
        <p:spPr/>
        <p:txBody>
          <a:bodyPr>
            <a:normAutofit/>
          </a:bodyPr>
          <a:lstStyle/>
          <a:p>
            <a:pPr marL="0" indent="0">
              <a:buNone/>
            </a:pPr>
            <a:r>
              <a:rPr lang="el-GR" sz="2400" dirty="0"/>
              <a:t>NOT, (ΟΧΙ, άρνηση, αντιστροφή ή συμπλήρωμα): αντιστρέφει την τιμή της λογικής πρότασης</a:t>
            </a:r>
          </a:p>
          <a:p>
            <a:pPr marL="0" indent="0">
              <a:buNone/>
            </a:pPr>
            <a:r>
              <a:rPr lang="el-GR" sz="2400" dirty="0"/>
              <a:t>π.χ. Α: Έξω βρέχει. (ψευδής)</a:t>
            </a:r>
          </a:p>
          <a:p>
            <a:pPr marL="0" indent="0">
              <a:buNone/>
            </a:pPr>
            <a:r>
              <a:rPr lang="el-GR" sz="2400" dirty="0"/>
              <a:t>ΝΟΤ Α: Έξω δεν βρέχει. (αληθής)</a:t>
            </a:r>
            <a:endParaRPr lang="en-US" sz="2400" dirty="0"/>
          </a:p>
        </p:txBody>
      </p:sp>
    </p:spTree>
    <p:extLst>
      <p:ext uri="{BB962C8B-B14F-4D97-AF65-F5344CB8AC3E}">
        <p14:creationId xmlns:p14="http://schemas.microsoft.com/office/powerpoint/2010/main" val="178949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A51FB8-3959-4C5C-A044-C59629CCD267}"/>
              </a:ext>
            </a:extLst>
          </p:cNvPr>
          <p:cNvSpPr>
            <a:spLocks noGrp="1"/>
          </p:cNvSpPr>
          <p:nvPr>
            <p:ph type="title"/>
          </p:nvPr>
        </p:nvSpPr>
        <p:spPr/>
        <p:txBody>
          <a:bodyPr/>
          <a:lstStyle/>
          <a:p>
            <a:r>
              <a:rPr lang="el-GR" b="1" i="1" dirty="0"/>
              <a:t>ΑΝD</a:t>
            </a:r>
            <a:endParaRPr lang="en-US" dirty="0"/>
          </a:p>
        </p:txBody>
      </p:sp>
      <p:sp>
        <p:nvSpPr>
          <p:cNvPr id="3" name="Θέση περιεχομένου 2">
            <a:extLst>
              <a:ext uri="{FF2B5EF4-FFF2-40B4-BE49-F238E27FC236}">
                <a16:creationId xmlns:a16="http://schemas.microsoft.com/office/drawing/2014/main" id="{5687C763-D5E2-456F-9E00-F5AF1CAFF517}"/>
              </a:ext>
            </a:extLst>
          </p:cNvPr>
          <p:cNvSpPr>
            <a:spLocks noGrp="1"/>
          </p:cNvSpPr>
          <p:nvPr>
            <p:ph idx="1"/>
          </p:nvPr>
        </p:nvSpPr>
        <p:spPr/>
        <p:txBody>
          <a:bodyPr>
            <a:normAutofit fontScale="92500"/>
          </a:bodyPr>
          <a:lstStyle/>
          <a:p>
            <a:pPr marL="0" indent="0">
              <a:buNone/>
            </a:pPr>
            <a:r>
              <a:rPr lang="el-GR" sz="2400" b="1" i="1" dirty="0"/>
              <a:t>ΑΝD, (KAI, σύζευξη, λογικός πολλαπλασιασμός) : δύο ή περισσότερες προτάσεις που συνδέονται με το ΑND, σχηματίζουν αληθή πρόταση όταν όλες οι</a:t>
            </a:r>
            <a:br>
              <a:rPr lang="el-GR" sz="2400" dirty="0"/>
            </a:br>
            <a:r>
              <a:rPr lang="el-GR" sz="2400" b="1" i="1" dirty="0"/>
              <a:t>επιμέρους προτάσεις είναι αληθείς.</a:t>
            </a:r>
            <a:br>
              <a:rPr lang="el-GR" sz="2400" dirty="0"/>
            </a:br>
            <a:r>
              <a:rPr lang="el-GR" sz="2400" dirty="0"/>
              <a:t>π.χ. Α: Το 3 είναι διαιρέτης του 10 (ψευδής)</a:t>
            </a:r>
            <a:br>
              <a:rPr lang="el-GR" sz="2400" dirty="0"/>
            </a:br>
            <a:r>
              <a:rPr lang="el-GR" sz="2400" dirty="0"/>
              <a:t>Β: Το 10 είναι διαιρέτης του 100 (αληθής)</a:t>
            </a:r>
            <a:br>
              <a:rPr lang="el-GR" sz="2400" dirty="0"/>
            </a:br>
            <a:r>
              <a:rPr lang="el-GR" sz="2400" dirty="0"/>
              <a:t>Α AND B: </a:t>
            </a:r>
            <a:r>
              <a:rPr lang="el-GR" sz="2400" dirty="0" err="1"/>
              <a:t>To</a:t>
            </a:r>
            <a:r>
              <a:rPr lang="el-GR" sz="2400" dirty="0"/>
              <a:t> 3 είναι διαιρέτης του 10 και το 10 είναι διαιρέτης του 100 (ψευδής).</a:t>
            </a:r>
            <a:br>
              <a:rPr lang="el-GR" sz="2400" dirty="0"/>
            </a:br>
            <a:r>
              <a:rPr lang="el-GR" sz="2400" i="1" dirty="0"/>
              <a:t>Σκεφτείτε επίσης την περίπτωση που ένας κινηματογράφος προσφέρει εκπτωτικό εισιτήριο στους μαθητές. Για να μπουν λοιπόν δύο φίλοι στον κινηματογράφο </a:t>
            </a:r>
            <a:br>
              <a:rPr lang="el-GR" sz="2400" dirty="0"/>
            </a:br>
            <a:r>
              <a:rPr lang="el-GR" sz="2400" i="1" dirty="0"/>
              <a:t>με εκπτωτικό εισιτήριο θα πρέπει </a:t>
            </a:r>
            <a:r>
              <a:rPr lang="el-GR" sz="2400" i="1" u="sng" dirty="0"/>
              <a:t>και οι δύο</a:t>
            </a:r>
            <a:r>
              <a:rPr lang="el-GR" sz="2400" i="1" dirty="0"/>
              <a:t> να είναι μαθητές.</a:t>
            </a:r>
            <a:endParaRPr lang="en-US" sz="2400" dirty="0"/>
          </a:p>
        </p:txBody>
      </p:sp>
    </p:spTree>
    <p:extLst>
      <p:ext uri="{BB962C8B-B14F-4D97-AF65-F5344CB8AC3E}">
        <p14:creationId xmlns:p14="http://schemas.microsoft.com/office/powerpoint/2010/main" val="199664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E92232-0CBD-4953-8214-4F498CD2A0AC}"/>
              </a:ext>
            </a:extLst>
          </p:cNvPr>
          <p:cNvSpPr>
            <a:spLocks noGrp="1"/>
          </p:cNvSpPr>
          <p:nvPr>
            <p:ph type="title"/>
          </p:nvPr>
        </p:nvSpPr>
        <p:spPr/>
        <p:txBody>
          <a:bodyPr>
            <a:normAutofit/>
          </a:bodyPr>
          <a:lstStyle/>
          <a:p>
            <a:r>
              <a:rPr lang="el-GR" sz="3200" b="1" i="1" dirty="0"/>
              <a:t>ΟR</a:t>
            </a:r>
            <a:endParaRPr lang="en-US" sz="3200" dirty="0"/>
          </a:p>
        </p:txBody>
      </p:sp>
      <p:sp>
        <p:nvSpPr>
          <p:cNvPr id="3" name="Θέση περιεχομένου 2">
            <a:extLst>
              <a:ext uri="{FF2B5EF4-FFF2-40B4-BE49-F238E27FC236}">
                <a16:creationId xmlns:a16="http://schemas.microsoft.com/office/drawing/2014/main" id="{56EBF2DB-D5CF-40AA-A4D2-197ECC8F3215}"/>
              </a:ext>
            </a:extLst>
          </p:cNvPr>
          <p:cNvSpPr>
            <a:spLocks noGrp="1"/>
          </p:cNvSpPr>
          <p:nvPr>
            <p:ph idx="1"/>
          </p:nvPr>
        </p:nvSpPr>
        <p:spPr/>
        <p:txBody>
          <a:bodyPr/>
          <a:lstStyle/>
          <a:p>
            <a:pPr marL="0" indent="0">
              <a:buNone/>
            </a:pPr>
            <a:r>
              <a:rPr lang="el-GR" b="1" i="1" dirty="0"/>
              <a:t>ΟR, (H’ , διάζευξη, λογική πρόσθεση) : δυο ή περισσότερες προτάσεις που συνδέονται με το ΟR σχηματίζουν αληθή πρόταση όταν τουλάχιστον μια από τις επιμέρους προτάσεις είναι αληθής.</a:t>
            </a:r>
            <a:br>
              <a:rPr lang="el-GR" dirty="0"/>
            </a:br>
            <a:r>
              <a:rPr lang="el-GR" dirty="0"/>
              <a:t>π.χ. Α: Το 10 διαιρείται με το 5. (αληθής)</a:t>
            </a:r>
            <a:br>
              <a:rPr lang="el-GR" dirty="0"/>
            </a:br>
            <a:r>
              <a:rPr lang="el-GR" dirty="0"/>
              <a:t>Β: Το 10 διαιρείται με το 3. (ψευδής)</a:t>
            </a:r>
            <a:br>
              <a:rPr lang="el-GR" dirty="0"/>
            </a:br>
            <a:r>
              <a:rPr lang="el-GR" dirty="0"/>
              <a:t>Α OR B: Το 10 διαιρείται με το 5 ή το 10 διαιρείται με το 3. (αληθής)</a:t>
            </a:r>
            <a:br>
              <a:rPr lang="el-GR" dirty="0"/>
            </a:br>
            <a:r>
              <a:rPr lang="el-GR" i="1" dirty="0"/>
              <a:t>Σκεφτείτε και την περίπτωση που ένα</a:t>
            </a:r>
            <a:r>
              <a:rPr lang="el-GR" dirty="0"/>
              <a:t> </a:t>
            </a:r>
            <a:r>
              <a:rPr lang="el-GR" i="1" dirty="0" err="1"/>
              <a:t>club</a:t>
            </a:r>
            <a:r>
              <a:rPr lang="el-GR" i="1" dirty="0"/>
              <a:t> επιτρέπει την είσοδο σε μια παρέα αν τουλάχιστον ένας από αυτήν είναι μέλος του</a:t>
            </a:r>
            <a:r>
              <a:rPr lang="el-GR" dirty="0"/>
              <a:t> </a:t>
            </a:r>
            <a:r>
              <a:rPr lang="el-GR" i="1" dirty="0" err="1"/>
              <a:t>club</a:t>
            </a:r>
            <a:r>
              <a:rPr lang="el-GR" i="1" dirty="0"/>
              <a:t>. Άρα δυο φίλοι μπορούν να</a:t>
            </a:r>
            <a:br>
              <a:rPr lang="el-GR" dirty="0"/>
            </a:br>
            <a:r>
              <a:rPr lang="el-GR" i="1" dirty="0"/>
              <a:t>διασκεδάσουν εκεί αν </a:t>
            </a:r>
            <a:r>
              <a:rPr lang="el-GR" i="1" u="sng" dirty="0"/>
              <a:t>τουλάχιστον</a:t>
            </a:r>
            <a:r>
              <a:rPr lang="el-GR" i="1" dirty="0"/>
              <a:t> ένας από τους δυο (ή και οι δυο) είναι μέλη του</a:t>
            </a:r>
            <a:r>
              <a:rPr lang="el-GR" dirty="0"/>
              <a:t> </a:t>
            </a:r>
            <a:r>
              <a:rPr lang="el-GR" i="1" dirty="0" err="1"/>
              <a:t>club</a:t>
            </a:r>
            <a:r>
              <a:rPr lang="el-GR" i="1" dirty="0"/>
              <a:t>.</a:t>
            </a:r>
            <a:endParaRPr lang="en-US" dirty="0"/>
          </a:p>
        </p:txBody>
      </p:sp>
    </p:spTree>
    <p:extLst>
      <p:ext uri="{BB962C8B-B14F-4D97-AF65-F5344CB8AC3E}">
        <p14:creationId xmlns:p14="http://schemas.microsoft.com/office/powerpoint/2010/main" val="10079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EB11ED-1C8E-4313-8A97-FE736572A700}"/>
              </a:ext>
            </a:extLst>
          </p:cNvPr>
          <p:cNvSpPr>
            <a:spLocks noGrp="1"/>
          </p:cNvSpPr>
          <p:nvPr>
            <p:ph type="title"/>
          </p:nvPr>
        </p:nvSpPr>
        <p:spPr/>
        <p:txBody>
          <a:bodyPr/>
          <a:lstStyle/>
          <a:p>
            <a:r>
              <a:rPr lang="el-GR" sz="2800" b="1" i="1" dirty="0"/>
              <a:t>Βασικές Λογικές Πράξεις</a:t>
            </a:r>
            <a:endParaRPr lang="en-US" dirty="0"/>
          </a:p>
        </p:txBody>
      </p:sp>
      <p:sp>
        <p:nvSpPr>
          <p:cNvPr id="3" name="Θέση περιεχομένου 2">
            <a:extLst>
              <a:ext uri="{FF2B5EF4-FFF2-40B4-BE49-F238E27FC236}">
                <a16:creationId xmlns:a16="http://schemas.microsoft.com/office/drawing/2014/main" id="{818DCD1E-E07B-478D-AACA-4715E40CD243}"/>
              </a:ext>
            </a:extLst>
          </p:cNvPr>
          <p:cNvSpPr>
            <a:spLocks noGrp="1"/>
          </p:cNvSpPr>
          <p:nvPr>
            <p:ph idx="1"/>
          </p:nvPr>
        </p:nvSpPr>
        <p:spPr>
          <a:xfrm>
            <a:off x="1280160" y="2190749"/>
            <a:ext cx="9628632" cy="3986213"/>
          </a:xfrm>
        </p:spPr>
        <p:txBody>
          <a:bodyPr/>
          <a:lstStyle/>
          <a:p>
            <a:pPr marL="0" indent="0">
              <a:buNone/>
            </a:pPr>
            <a:r>
              <a:rPr lang="el-GR" dirty="0"/>
              <a:t>Τις λογικές πράξεις ΟR και ΑΝD μπορούμε να τις περιγράψουμε χρησιμοποιώντας ως παράδειγμα τα παρακάτω κυκλώματα διακοπτών:</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l-GR" dirty="0"/>
              <a:t>Για να ανάψει το λαμπάκι του αριστερού κυκλώματος θα πρέπει </a:t>
            </a:r>
            <a:r>
              <a:rPr lang="el-GR" u="sng" dirty="0"/>
              <a:t>και οι δύο</a:t>
            </a:r>
            <a:r>
              <a:rPr lang="el-GR" dirty="0"/>
              <a:t> διακόπτες (σε σειρά) να είναι κλειστοί. Το λαμπάκι του δεξιού κυκλώματος θα ανάψει αν κλείσει </a:t>
            </a:r>
            <a:r>
              <a:rPr lang="el-GR" u="sng" dirty="0"/>
              <a:t>τουλάχιστον ένας</a:t>
            </a:r>
            <a:r>
              <a:rPr lang="el-GR" dirty="0"/>
              <a:t> από τους δύο διακόπτες.</a:t>
            </a:r>
            <a:endParaRPr lang="en-US" dirty="0"/>
          </a:p>
        </p:txBody>
      </p:sp>
      <p:pic>
        <p:nvPicPr>
          <p:cNvPr id="1028" name="Picture 4" descr=" διακοπτών.jpg">
            <a:extLst>
              <a:ext uri="{FF2B5EF4-FFF2-40B4-BE49-F238E27FC236}">
                <a16:creationId xmlns:a16="http://schemas.microsoft.com/office/drawing/2014/main" id="{AC979382-A323-4297-A6DB-7DADA83BB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149" y="3073253"/>
            <a:ext cx="9462653"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1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9A920B-1F98-4A1F-A4E3-5FE1ABAD47D3}"/>
              </a:ext>
            </a:extLst>
          </p:cNvPr>
          <p:cNvSpPr>
            <a:spLocks noGrp="1"/>
          </p:cNvSpPr>
          <p:nvPr>
            <p:ph type="title"/>
          </p:nvPr>
        </p:nvSpPr>
        <p:spPr/>
        <p:txBody>
          <a:bodyPr/>
          <a:lstStyle/>
          <a:p>
            <a:r>
              <a:rPr lang="el-GR" sz="2800" b="1" i="1" dirty="0"/>
              <a:t>Βασικές Λογικές Πράξεις</a:t>
            </a:r>
            <a:endParaRPr lang="en-US" dirty="0"/>
          </a:p>
        </p:txBody>
      </p:sp>
      <p:sp>
        <p:nvSpPr>
          <p:cNvPr id="3" name="Θέση περιεχομένου 2">
            <a:extLst>
              <a:ext uri="{FF2B5EF4-FFF2-40B4-BE49-F238E27FC236}">
                <a16:creationId xmlns:a16="http://schemas.microsoft.com/office/drawing/2014/main" id="{24F458B3-D65A-43AF-82A8-DA5B5700FBC2}"/>
              </a:ext>
            </a:extLst>
          </p:cNvPr>
          <p:cNvSpPr>
            <a:spLocks noGrp="1"/>
          </p:cNvSpPr>
          <p:nvPr>
            <p:ph idx="1"/>
          </p:nvPr>
        </p:nvSpPr>
        <p:spPr/>
        <p:txBody>
          <a:bodyPr>
            <a:normAutofit/>
          </a:bodyPr>
          <a:lstStyle/>
          <a:p>
            <a:pPr marL="0" indent="0">
              <a:buNone/>
            </a:pPr>
            <a:r>
              <a:rPr lang="el-GR" sz="2400" dirty="0"/>
              <a:t>Αλλά υπάρχουν και κάπως πιο σύνθετες λογικές πράξεις όπως π.χ.:</a:t>
            </a:r>
            <a:br>
              <a:rPr lang="el-GR" sz="2400" dirty="0"/>
            </a:br>
            <a:r>
              <a:rPr lang="el-GR" sz="2400" b="1" i="1" dirty="0"/>
              <a:t>ΧΟR, (ΑΠΟΚΛΕΙΣΤΙΚΟ Η’, αποκλειστική διάζευξη) : δυο προτάσεις που συνδέονται με XOR σχηματίζουν αληθή πρόταση όταν η μία είναι οπωσδήποτε αληθής και η άλλη οπωσδήποτε ψευδής.</a:t>
            </a:r>
            <a:br>
              <a:rPr lang="el-GR" sz="2400" dirty="0"/>
            </a:br>
            <a:br>
              <a:rPr lang="el-GR" sz="2400" dirty="0"/>
            </a:br>
            <a:r>
              <a:rPr lang="el-GR" sz="2400" dirty="0"/>
              <a:t>π.χ. A: Στη Χίο θα πάμε με πλοίο.</a:t>
            </a:r>
            <a:br>
              <a:rPr lang="el-GR" sz="2400" dirty="0"/>
            </a:br>
            <a:r>
              <a:rPr lang="el-GR" sz="2400" dirty="0"/>
              <a:t>Β: Στη Χίο θα πάμε με αεροπλάνο</a:t>
            </a:r>
            <a:br>
              <a:rPr lang="el-GR" sz="2400" dirty="0"/>
            </a:br>
            <a:r>
              <a:rPr lang="el-GR" sz="2400" dirty="0"/>
              <a:t>Α ΧΟR Β: Στη Χίο θα πάμε είτε με πλοίο είτε με αεροπλάνο. </a:t>
            </a:r>
            <a:r>
              <a:rPr lang="el-GR" sz="2400" i="1" dirty="0"/>
              <a:t>(Δεν θα πάμε ταυτόχρονα και με τα δύο)!</a:t>
            </a:r>
            <a:endParaRPr lang="en-US" sz="2400" dirty="0"/>
          </a:p>
        </p:txBody>
      </p:sp>
    </p:spTree>
    <p:extLst>
      <p:ext uri="{BB962C8B-B14F-4D97-AF65-F5344CB8AC3E}">
        <p14:creationId xmlns:p14="http://schemas.microsoft.com/office/powerpoint/2010/main" val="340810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7BEA1A-C4FF-4D5E-B645-C61336379C80}"/>
              </a:ext>
            </a:extLst>
          </p:cNvPr>
          <p:cNvSpPr>
            <a:spLocks noGrp="1"/>
          </p:cNvSpPr>
          <p:nvPr>
            <p:ph type="title"/>
          </p:nvPr>
        </p:nvSpPr>
        <p:spPr/>
        <p:txBody>
          <a:bodyPr/>
          <a:lstStyle/>
          <a:p>
            <a:r>
              <a:rPr lang="el-GR" sz="3200" b="1" i="1" dirty="0"/>
              <a:t>Βασικές Λογικές Πράξεις</a:t>
            </a:r>
            <a:endParaRPr lang="en-US" dirty="0"/>
          </a:p>
        </p:txBody>
      </p:sp>
      <p:sp>
        <p:nvSpPr>
          <p:cNvPr id="3" name="Θέση περιεχομένου 2">
            <a:extLst>
              <a:ext uri="{FF2B5EF4-FFF2-40B4-BE49-F238E27FC236}">
                <a16:creationId xmlns:a16="http://schemas.microsoft.com/office/drawing/2014/main" id="{30802BF5-7E32-40AB-BE51-CD2F79B3F162}"/>
              </a:ext>
            </a:extLst>
          </p:cNvPr>
          <p:cNvSpPr>
            <a:spLocks noGrp="1"/>
          </p:cNvSpPr>
          <p:nvPr>
            <p:ph idx="1"/>
          </p:nvPr>
        </p:nvSpPr>
        <p:spPr>
          <a:xfrm>
            <a:off x="1280160" y="2190749"/>
            <a:ext cx="9628632" cy="3986213"/>
          </a:xfrm>
        </p:spPr>
        <p:txBody>
          <a:bodyPr/>
          <a:lstStyle/>
          <a:p>
            <a:pPr marL="0" indent="0">
              <a:buNone/>
            </a:pPr>
            <a:r>
              <a:rPr lang="el-GR" sz="2400" dirty="0"/>
              <a:t>Συνοπτικά οι λογικές πράξεις στη δυαδική λογική φαίνονται στον πίνακα που ακολουθεί.</a:t>
            </a:r>
            <a:endParaRPr lang="en-US" sz="2400" dirty="0"/>
          </a:p>
          <a:p>
            <a:pPr marL="0" indent="0">
              <a:buNone/>
            </a:pPr>
            <a:endParaRPr lang="en-US" dirty="0"/>
          </a:p>
        </p:txBody>
      </p:sp>
      <p:pic>
        <p:nvPicPr>
          <p:cNvPr id="2050" name="Picture 2" descr=" πραξεων.jpg">
            <a:extLst>
              <a:ext uri="{FF2B5EF4-FFF2-40B4-BE49-F238E27FC236}">
                <a16:creationId xmlns:a16="http://schemas.microsoft.com/office/drawing/2014/main" id="{43832552-9B54-4D4B-A1B7-B9E4D41B4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2998381"/>
            <a:ext cx="9628632" cy="317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E66BD1-05B5-4506-BB0A-1E87722FD1E1}"/>
              </a:ext>
            </a:extLst>
          </p:cNvPr>
          <p:cNvSpPr>
            <a:spLocks noGrp="1"/>
          </p:cNvSpPr>
          <p:nvPr>
            <p:ph type="title"/>
          </p:nvPr>
        </p:nvSpPr>
        <p:spPr/>
        <p:txBody>
          <a:bodyPr/>
          <a:lstStyle/>
          <a:p>
            <a:r>
              <a:rPr lang="el-GR" b="1" dirty="0" err="1"/>
              <a:t>Αλγεβρα</a:t>
            </a:r>
            <a:r>
              <a:rPr lang="el-GR" b="1" dirty="0"/>
              <a:t> </a:t>
            </a:r>
            <a:r>
              <a:rPr lang="en-US" b="1" dirty="0"/>
              <a:t>BOOLE</a:t>
            </a:r>
          </a:p>
        </p:txBody>
      </p:sp>
      <p:sp>
        <p:nvSpPr>
          <p:cNvPr id="3" name="Θέση περιεχομένου 2">
            <a:extLst>
              <a:ext uri="{FF2B5EF4-FFF2-40B4-BE49-F238E27FC236}">
                <a16:creationId xmlns:a16="http://schemas.microsoft.com/office/drawing/2014/main" id="{55303A96-3749-4347-91A2-931A2ED50CEA}"/>
              </a:ext>
            </a:extLst>
          </p:cNvPr>
          <p:cNvSpPr>
            <a:spLocks noGrp="1"/>
          </p:cNvSpPr>
          <p:nvPr>
            <p:ph idx="1"/>
          </p:nvPr>
        </p:nvSpPr>
        <p:spPr/>
        <p:txBody>
          <a:bodyPr/>
          <a:lstStyle/>
          <a:p>
            <a:pPr marL="0" indent="0">
              <a:buNone/>
            </a:pPr>
            <a:r>
              <a:rPr lang="el-GR" dirty="0"/>
              <a:t>Όπως για μια λογική πρόταση υπάρχουν δύο πιθανοί χαρακτηρισμοί (αληθής ή ψευδής) έτσι και ένα ψηφιακό κύκλωμα στο υλικό του υπολογιστή μας, μπορεί να λειτουργεί με σήματα δυο μόνο καταστάσεων: υψηλής τάσης που βαφτίζουμε «κατάσταση 1» και χαμηλής τάσης που βαφτίζουμε «κατάσταση 0». Άρα για να μελετήσουμε τη λειτουργία των ψηφιακών κυκλωμάτων και να σχεδιάσουμε καινούρια, δανειζόμαστε τις αρχές και τους boole.jpg</a:t>
            </a:r>
          </a:p>
          <a:p>
            <a:pPr marL="0" indent="0">
              <a:buNone/>
            </a:pPr>
            <a:r>
              <a:rPr lang="el-GR" dirty="0"/>
              <a:t>κανόνες της δυαδικής λογικής, που διατύπωσε το 1854 ο </a:t>
            </a:r>
            <a:r>
              <a:rPr lang="el-GR" dirty="0" err="1"/>
              <a:t>άγγλος</a:t>
            </a:r>
            <a:r>
              <a:rPr lang="el-GR" dirty="0"/>
              <a:t> μαθηματικός και φιλόσοφος </a:t>
            </a:r>
            <a:r>
              <a:rPr lang="el-GR" dirty="0" err="1"/>
              <a:t>George</a:t>
            </a:r>
            <a:r>
              <a:rPr lang="el-GR" dirty="0"/>
              <a:t> </a:t>
            </a:r>
            <a:r>
              <a:rPr lang="el-GR" dirty="0" err="1"/>
              <a:t>Boole</a:t>
            </a:r>
            <a:r>
              <a:rPr lang="el-GR" dirty="0"/>
              <a:t> και αποτέλεσαν την άλγεβρα </a:t>
            </a:r>
            <a:r>
              <a:rPr lang="el-GR" dirty="0" err="1"/>
              <a:t>Boole</a:t>
            </a:r>
            <a:r>
              <a:rPr lang="el-GR" dirty="0"/>
              <a:t>.</a:t>
            </a:r>
            <a:endParaRPr lang="en-US" dirty="0"/>
          </a:p>
        </p:txBody>
      </p:sp>
    </p:spTree>
    <p:extLst>
      <p:ext uri="{BB962C8B-B14F-4D97-AF65-F5344CB8AC3E}">
        <p14:creationId xmlns:p14="http://schemas.microsoft.com/office/powerpoint/2010/main" val="192511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C2500-84BC-4A4E-8282-5206043047A8}"/>
              </a:ext>
            </a:extLst>
          </p:cNvPr>
          <p:cNvSpPr>
            <a:spLocks noGrp="1"/>
          </p:cNvSpPr>
          <p:nvPr>
            <p:ph type="title"/>
          </p:nvPr>
        </p:nvSpPr>
        <p:spPr/>
        <p:txBody>
          <a:bodyPr>
            <a:normAutofit/>
          </a:bodyPr>
          <a:lstStyle/>
          <a:p>
            <a:r>
              <a:rPr lang="el-GR" sz="3200" b="1" i="1" dirty="0"/>
              <a:t>Βασικές Λογικές Πράξεις</a:t>
            </a:r>
            <a:endParaRPr lang="en-US" sz="3200" dirty="0"/>
          </a:p>
        </p:txBody>
      </p:sp>
      <p:pic>
        <p:nvPicPr>
          <p:cNvPr id="4" name="Θέση περιεχομένου 3">
            <a:extLst>
              <a:ext uri="{FF2B5EF4-FFF2-40B4-BE49-F238E27FC236}">
                <a16:creationId xmlns:a16="http://schemas.microsoft.com/office/drawing/2014/main" id="{CFF7053C-39A7-4573-80F1-75028CF8CEFA}"/>
              </a:ext>
            </a:extLst>
          </p:cNvPr>
          <p:cNvPicPr>
            <a:picLocks noGrp="1" noChangeAspect="1"/>
          </p:cNvPicPr>
          <p:nvPr>
            <p:ph idx="1"/>
          </p:nvPr>
        </p:nvPicPr>
        <p:blipFill>
          <a:blip r:embed="rId2"/>
          <a:stretch>
            <a:fillRect/>
          </a:stretch>
        </p:blipFill>
        <p:spPr>
          <a:xfrm>
            <a:off x="1871330" y="2455177"/>
            <a:ext cx="8102010" cy="3316483"/>
          </a:xfrm>
          <a:prstGeom prst="rect">
            <a:avLst/>
          </a:prstGeom>
        </p:spPr>
      </p:pic>
    </p:spTree>
    <p:extLst>
      <p:ext uri="{BB962C8B-B14F-4D97-AF65-F5344CB8AC3E}">
        <p14:creationId xmlns:p14="http://schemas.microsoft.com/office/powerpoint/2010/main" val="329873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F375C-79AA-41EE-8548-5DC69D6FBFDC}"/>
              </a:ext>
            </a:extLst>
          </p:cNvPr>
          <p:cNvSpPr>
            <a:spLocks noGrp="1"/>
          </p:cNvSpPr>
          <p:nvPr>
            <p:ph type="title"/>
          </p:nvPr>
        </p:nvSpPr>
        <p:spPr/>
        <p:txBody>
          <a:bodyPr>
            <a:normAutofit/>
          </a:bodyPr>
          <a:lstStyle/>
          <a:p>
            <a:br>
              <a:rPr lang="en-US" sz="3600" b="1" dirty="0"/>
            </a:br>
            <a:r>
              <a:rPr lang="el-GR" sz="3600" b="1" dirty="0"/>
              <a:t>Κεντρική μονάδα επεξεργασίας </a:t>
            </a:r>
            <a:endParaRPr lang="en-US" sz="3600" b="1" dirty="0"/>
          </a:p>
        </p:txBody>
      </p:sp>
      <p:sp>
        <p:nvSpPr>
          <p:cNvPr id="3" name="Θέση περιεχομένου 2">
            <a:extLst>
              <a:ext uri="{FF2B5EF4-FFF2-40B4-BE49-F238E27FC236}">
                <a16:creationId xmlns:a16="http://schemas.microsoft.com/office/drawing/2014/main" id="{46A0E6CA-F72B-4D63-BB79-4163AE78D7CC}"/>
              </a:ext>
            </a:extLst>
          </p:cNvPr>
          <p:cNvSpPr>
            <a:spLocks noGrp="1"/>
          </p:cNvSpPr>
          <p:nvPr>
            <p:ph idx="1"/>
          </p:nvPr>
        </p:nvSpPr>
        <p:spPr/>
        <p:txBody>
          <a:bodyPr>
            <a:normAutofit fontScale="92500" lnSpcReduction="10000"/>
          </a:bodyPr>
          <a:lstStyle/>
          <a:p>
            <a:pPr marL="0" indent="0">
              <a:buNone/>
            </a:pPr>
            <a:r>
              <a:rPr lang="el-GR" sz="2400" dirty="0"/>
              <a:t>Η Κεντρική Μονάδα Επεξεργασίας (ΚΜΕ, </a:t>
            </a:r>
            <a:r>
              <a:rPr lang="el-GR" sz="2400" dirty="0" err="1"/>
              <a:t>central</a:t>
            </a:r>
            <a:r>
              <a:rPr lang="el-GR" sz="2400" dirty="0"/>
              <a:t> </a:t>
            </a:r>
            <a:r>
              <a:rPr lang="el-GR" sz="2400" dirty="0" err="1"/>
              <a:t>processing</a:t>
            </a:r>
            <a:r>
              <a:rPr lang="el-GR" sz="2400" dirty="0"/>
              <a:t> </a:t>
            </a:r>
            <a:r>
              <a:rPr lang="el-GR" sz="2400" dirty="0" err="1"/>
              <a:t>unit</a:t>
            </a:r>
            <a:r>
              <a:rPr lang="el-GR" sz="2400" dirty="0"/>
              <a:t>, CPU) είναι η «καρδιά» του υπολογιστή.</a:t>
            </a:r>
          </a:p>
          <a:p>
            <a:pPr marL="457200" lvl="1" indent="0">
              <a:buNone/>
            </a:pPr>
            <a:r>
              <a:rPr lang="el-GR" sz="2400" dirty="0"/>
              <a:t>1.Καθοδηγεί τη λειτουργία του: Καθορίζει ποια εντολή πρέπει να εκτελεστεί ανά πάσα στιγμή.</a:t>
            </a:r>
          </a:p>
          <a:p>
            <a:pPr marL="457200" lvl="1" indent="0">
              <a:buNone/>
            </a:pPr>
            <a:r>
              <a:rPr lang="el-GR" sz="2400" dirty="0"/>
              <a:t>2.Εκτελεί τις πράξεις στα δεδομένα: Εκτελεί την κάθε εντολή στα κατάλληλα δεδομένα.</a:t>
            </a:r>
          </a:p>
          <a:p>
            <a:pPr marL="0" indent="0">
              <a:buNone/>
            </a:pPr>
            <a:r>
              <a:rPr lang="el-GR" sz="2400" dirty="0"/>
              <a:t>Ανά πάσα στιγμή, η είσοδός της είναι</a:t>
            </a:r>
          </a:p>
          <a:p>
            <a:pPr lvl="1"/>
            <a:r>
              <a:rPr lang="el-GR" sz="2400" dirty="0"/>
              <a:t> η επόμενη εντολή που πρέπει να εκτελεστεί και</a:t>
            </a:r>
          </a:p>
          <a:p>
            <a:pPr lvl="1"/>
            <a:r>
              <a:rPr lang="el-GR" sz="2400" dirty="0"/>
              <a:t>τα δεδομένα στα οποία πρέπει να εκτελεστεί</a:t>
            </a:r>
          </a:p>
          <a:p>
            <a:pPr marL="0" indent="0">
              <a:buNone/>
            </a:pPr>
            <a:r>
              <a:rPr lang="el-GR" sz="2400" dirty="0"/>
              <a:t>και η έξοδός της είναι</a:t>
            </a:r>
          </a:p>
          <a:p>
            <a:pPr lvl="1"/>
            <a:r>
              <a:rPr lang="el-GR" sz="2400" dirty="0"/>
              <a:t>τα δεδομένα που προέκυψαν.</a:t>
            </a:r>
            <a:endParaRPr lang="en-US" sz="2400" dirty="0"/>
          </a:p>
        </p:txBody>
      </p:sp>
    </p:spTree>
    <p:extLst>
      <p:ext uri="{BB962C8B-B14F-4D97-AF65-F5344CB8AC3E}">
        <p14:creationId xmlns:p14="http://schemas.microsoft.com/office/powerpoint/2010/main" val="42397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BDD9C9-7E72-49DF-A0D6-A74CA62C5A40}"/>
              </a:ext>
            </a:extLst>
          </p:cNvPr>
          <p:cNvSpPr>
            <a:spLocks noGrp="1"/>
          </p:cNvSpPr>
          <p:nvPr>
            <p:ph type="title"/>
          </p:nvPr>
        </p:nvSpPr>
        <p:spPr/>
        <p:txBody>
          <a:bodyPr/>
          <a:lstStyle/>
          <a:p>
            <a:r>
              <a:rPr lang="el-GR" sz="3200" b="1" i="1" dirty="0"/>
              <a:t>Λογικές Πύλες</a:t>
            </a:r>
            <a:endParaRPr lang="en-US" dirty="0"/>
          </a:p>
        </p:txBody>
      </p:sp>
      <p:sp>
        <p:nvSpPr>
          <p:cNvPr id="3" name="Θέση περιεχομένου 2">
            <a:extLst>
              <a:ext uri="{FF2B5EF4-FFF2-40B4-BE49-F238E27FC236}">
                <a16:creationId xmlns:a16="http://schemas.microsoft.com/office/drawing/2014/main" id="{BB670344-AB1D-4562-B496-B43EFE5CAA47}"/>
              </a:ext>
            </a:extLst>
          </p:cNvPr>
          <p:cNvSpPr>
            <a:spLocks noGrp="1"/>
          </p:cNvSpPr>
          <p:nvPr>
            <p:ph idx="1"/>
          </p:nvPr>
        </p:nvSpPr>
        <p:spPr/>
        <p:txBody>
          <a:bodyPr>
            <a:normAutofit/>
          </a:bodyPr>
          <a:lstStyle/>
          <a:p>
            <a:pPr marL="0" indent="0">
              <a:buNone/>
            </a:pPr>
            <a:r>
              <a:rPr lang="el-GR" sz="2400" dirty="0"/>
              <a:t>Σε ένα υπολογιστικό σύστημα, διάφορα κυκλώματα, εκτελούν τεράστιο πλήθος πολύπλοκων λειτουργιών με εκπληκτικά γρήγορο ρυθμό . Κάτι ανάλογο συμβαίνει σ’ ένα ζωντανό οργανισμό. Στα διάφορα όργανά του εξελίσσονται κάθε χρονική στιγμή πολλές και πολύπλοκες λειτουργίες. Βασικό δομικό στοιχείο του οργανισμού είναι το κύτταρο. Στον υπολογιστή τα βασικά δομικά στοιχεία των ψηφιακών κυκλωμάτων του είναι οι </a:t>
            </a:r>
            <a:r>
              <a:rPr lang="el-GR" sz="2400" b="1" i="1" dirty="0"/>
              <a:t>λογικές πύλες (</a:t>
            </a:r>
            <a:r>
              <a:rPr lang="el-GR" sz="2400" b="1" i="1" dirty="0" err="1"/>
              <a:t>logic</a:t>
            </a:r>
            <a:r>
              <a:rPr lang="el-GR" sz="2400" b="1" i="1" dirty="0"/>
              <a:t> </a:t>
            </a:r>
            <a:r>
              <a:rPr lang="el-GR" sz="2400" b="1" i="1" dirty="0" err="1"/>
              <a:t>gates</a:t>
            </a:r>
            <a:r>
              <a:rPr lang="el-GR" sz="2400" b="1" i="1" dirty="0"/>
              <a:t>).</a:t>
            </a:r>
            <a:endParaRPr lang="en-US" sz="2400" dirty="0"/>
          </a:p>
        </p:txBody>
      </p:sp>
    </p:spTree>
    <p:extLst>
      <p:ext uri="{BB962C8B-B14F-4D97-AF65-F5344CB8AC3E}">
        <p14:creationId xmlns:p14="http://schemas.microsoft.com/office/powerpoint/2010/main" val="193732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7B76FA-F4C4-46F8-8812-2E7C4ACAC0A4}"/>
              </a:ext>
            </a:extLst>
          </p:cNvPr>
          <p:cNvSpPr>
            <a:spLocks noGrp="1"/>
          </p:cNvSpPr>
          <p:nvPr>
            <p:ph type="title"/>
          </p:nvPr>
        </p:nvSpPr>
        <p:spPr/>
        <p:txBody>
          <a:bodyPr/>
          <a:lstStyle/>
          <a:p>
            <a:r>
              <a:rPr lang="el-GR" sz="2800" b="1" i="1" dirty="0"/>
              <a:t>Λογικές Πύλες</a:t>
            </a:r>
            <a:endParaRPr lang="en-US" dirty="0"/>
          </a:p>
        </p:txBody>
      </p:sp>
      <p:sp>
        <p:nvSpPr>
          <p:cNvPr id="3" name="Θέση περιεχομένου 2">
            <a:extLst>
              <a:ext uri="{FF2B5EF4-FFF2-40B4-BE49-F238E27FC236}">
                <a16:creationId xmlns:a16="http://schemas.microsoft.com/office/drawing/2014/main" id="{B8423064-5393-4CCF-A9B3-3B3F420E554B}"/>
              </a:ext>
            </a:extLst>
          </p:cNvPr>
          <p:cNvSpPr>
            <a:spLocks noGrp="1"/>
          </p:cNvSpPr>
          <p:nvPr>
            <p:ph idx="1"/>
          </p:nvPr>
        </p:nvSpPr>
        <p:spPr>
          <a:xfrm>
            <a:off x="1280160" y="2190749"/>
            <a:ext cx="5588473" cy="3986213"/>
          </a:xfrm>
        </p:spPr>
        <p:txBody>
          <a:bodyPr>
            <a:normAutofit fontScale="92500"/>
          </a:bodyPr>
          <a:lstStyle/>
          <a:p>
            <a:pPr marL="0" indent="0">
              <a:buNone/>
            </a:pPr>
            <a:r>
              <a:rPr lang="el-GR" dirty="0"/>
              <a:t>Για να υλοποιηθεί μια λογική πράξη υπάρχει συγκεκριμένος τύπος λογικής πύλης που κατασκευάζεται από συγκεκριμένο συνδυασμό </a:t>
            </a:r>
            <a:r>
              <a:rPr lang="el-GR" dirty="0" err="1"/>
              <a:t>τρανζίστορς</a:t>
            </a:r>
            <a:r>
              <a:rPr lang="el-GR" dirty="0"/>
              <a:t>. Κάποια κυκλώματα κατασκευάζονται από πολύ λίγες πύλες ενώ άλλα όπως οι μικροεπεξεργαστές περιέχουν μερικά εκατομμύρια πυλών. Τις τελευταίες δεκαετίες, καθώς το μέγεθος των </a:t>
            </a:r>
            <a:r>
              <a:rPr lang="el-GR" dirty="0" err="1"/>
              <a:t>τρανζίστορς</a:t>
            </a:r>
            <a:r>
              <a:rPr lang="el-GR" dirty="0"/>
              <a:t> μικραίνει, όλο και μεγαλύτερος αριθμός λογικών πυλών χωρά σε έναν μικροεπεξεργαστή. Αυτός είναι και ο βασικός λόγος που η πολυπλοκότητά των μικροεπεξεργαστών αλλά κυρίως η ταχύτητα επεξεργασίας αυξάνεται.</a:t>
            </a:r>
            <a:endParaRPr lang="en-US" dirty="0"/>
          </a:p>
        </p:txBody>
      </p:sp>
      <p:pic>
        <p:nvPicPr>
          <p:cNvPr id="4" name="Εικόνα 3">
            <a:extLst>
              <a:ext uri="{FF2B5EF4-FFF2-40B4-BE49-F238E27FC236}">
                <a16:creationId xmlns:a16="http://schemas.microsoft.com/office/drawing/2014/main" id="{31BEA9BB-5704-4175-9D12-E0B8CFD04D3B}"/>
              </a:ext>
            </a:extLst>
          </p:cNvPr>
          <p:cNvPicPr>
            <a:picLocks noChangeAspect="1"/>
          </p:cNvPicPr>
          <p:nvPr/>
        </p:nvPicPr>
        <p:blipFill>
          <a:blip r:embed="rId2"/>
          <a:stretch>
            <a:fillRect/>
          </a:stretch>
        </p:blipFill>
        <p:spPr>
          <a:xfrm>
            <a:off x="6868633" y="2190749"/>
            <a:ext cx="4040160" cy="3986213"/>
          </a:xfrm>
          <a:prstGeom prst="rect">
            <a:avLst/>
          </a:prstGeom>
        </p:spPr>
      </p:pic>
    </p:spTree>
    <p:extLst>
      <p:ext uri="{BB962C8B-B14F-4D97-AF65-F5344CB8AC3E}">
        <p14:creationId xmlns:p14="http://schemas.microsoft.com/office/powerpoint/2010/main" val="22406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F8E5F1-3271-424B-A1B1-DF40FC66CC14}"/>
              </a:ext>
            </a:extLst>
          </p:cNvPr>
          <p:cNvSpPr>
            <a:spLocks noGrp="1"/>
          </p:cNvSpPr>
          <p:nvPr>
            <p:ph type="title"/>
          </p:nvPr>
        </p:nvSpPr>
        <p:spPr/>
        <p:txBody>
          <a:bodyPr/>
          <a:lstStyle/>
          <a:p>
            <a:r>
              <a:rPr lang="el-GR" sz="3200" b="1" i="1" dirty="0"/>
              <a:t>Λογικές Πύλες</a:t>
            </a:r>
            <a:endParaRPr lang="en-US" dirty="0"/>
          </a:p>
        </p:txBody>
      </p:sp>
      <p:sp>
        <p:nvSpPr>
          <p:cNvPr id="3" name="Θέση περιεχομένου 2">
            <a:extLst>
              <a:ext uri="{FF2B5EF4-FFF2-40B4-BE49-F238E27FC236}">
                <a16:creationId xmlns:a16="http://schemas.microsoft.com/office/drawing/2014/main" id="{A73D2184-9D0C-44D8-B0BE-2A1893E1D9B6}"/>
              </a:ext>
            </a:extLst>
          </p:cNvPr>
          <p:cNvSpPr>
            <a:spLocks noGrp="1"/>
          </p:cNvSpPr>
          <p:nvPr>
            <p:ph idx="1"/>
          </p:nvPr>
        </p:nvSpPr>
        <p:spPr/>
        <p:txBody>
          <a:bodyPr>
            <a:normAutofit lnSpcReduction="10000"/>
          </a:bodyPr>
          <a:lstStyle/>
          <a:p>
            <a:pPr marL="0" indent="0">
              <a:buNone/>
            </a:pPr>
            <a:r>
              <a:rPr lang="el-GR" sz="2400" b="1" dirty="0"/>
              <a:t>Κάθε λογική πύλη έχει:</a:t>
            </a:r>
            <a:br>
              <a:rPr lang="el-GR" dirty="0"/>
            </a:br>
            <a:endParaRPr lang="en-US" dirty="0"/>
          </a:p>
          <a:p>
            <a:pPr marL="457200" lvl="1" indent="0">
              <a:buNone/>
            </a:pPr>
            <a:r>
              <a:rPr lang="el-GR" sz="2400" b="1" dirty="0"/>
              <a:t>α)συγκεκριμένο αριθμό εισόδων.</a:t>
            </a:r>
            <a:r>
              <a:rPr lang="el-GR" sz="2400" dirty="0"/>
              <a:t> Σε κάθε είσοδο μπορεί να εφαρμοστεί είτε μια χαμηλή τάση π.χ. 0V (κατάσταση 0) είτε μια υψηλότερη τάση π.χ. 5V (κατάσταση 1).</a:t>
            </a:r>
            <a:br>
              <a:rPr lang="el-GR" sz="2400" dirty="0"/>
            </a:br>
            <a:r>
              <a:rPr lang="el-GR" sz="2400" dirty="0"/>
              <a:t>β) </a:t>
            </a:r>
            <a:r>
              <a:rPr lang="el-GR" sz="2400" b="1" dirty="0"/>
              <a:t>μια έξοδο που ανάλογα με τις τάσεις στις εισόδους και τον τύπο της πύλης θα βρεθεί είτε στην χαμηλή τιμή τάσης </a:t>
            </a:r>
            <a:r>
              <a:rPr lang="el-GR" sz="2400" dirty="0"/>
              <a:t>π.χ. 0V(κατάσταση 0) είτε στην υψηλότερη π.χ. 5V (κατάσταση 1).</a:t>
            </a:r>
            <a:br>
              <a:rPr lang="el-GR" sz="2400" dirty="0"/>
            </a:br>
            <a:r>
              <a:rPr lang="el-GR" sz="2400" dirty="0"/>
              <a:t>γ) </a:t>
            </a:r>
            <a:r>
              <a:rPr lang="el-GR" sz="2400" b="1" dirty="0"/>
              <a:t>συγκεκριμένο σύμβολο που χρησιμοποιείται κατά την ψηφιακή σχεδίαση</a:t>
            </a:r>
            <a:r>
              <a:rPr lang="el-GR" sz="2400" dirty="0"/>
              <a:t> έτσι ώστε να μη χρειάζεται να μπαίνουμε στη διαδικασία να σχεδιάζουμε τα </a:t>
            </a:r>
            <a:r>
              <a:rPr lang="el-GR" sz="2400" dirty="0" err="1"/>
              <a:t>τρανζίστορς</a:t>
            </a:r>
            <a:r>
              <a:rPr lang="en-US" sz="2400" dirty="0"/>
              <a:t> </a:t>
            </a:r>
            <a:r>
              <a:rPr lang="el-GR" sz="2400" dirty="0"/>
              <a:t>που περιέχει.</a:t>
            </a:r>
            <a:endParaRPr lang="en-US" sz="2400" dirty="0"/>
          </a:p>
        </p:txBody>
      </p:sp>
    </p:spTree>
    <p:extLst>
      <p:ext uri="{BB962C8B-B14F-4D97-AF65-F5344CB8AC3E}">
        <p14:creationId xmlns:p14="http://schemas.microsoft.com/office/powerpoint/2010/main" val="4101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53D0AD-E223-4790-8D86-D6D7D6DD0A8B}"/>
              </a:ext>
            </a:extLst>
          </p:cNvPr>
          <p:cNvSpPr>
            <a:spLocks noGrp="1"/>
          </p:cNvSpPr>
          <p:nvPr>
            <p:ph type="title"/>
          </p:nvPr>
        </p:nvSpPr>
        <p:spPr/>
        <p:txBody>
          <a:bodyPr/>
          <a:lstStyle/>
          <a:p>
            <a:r>
              <a:rPr lang="el-GR" sz="3200" b="1" i="1" dirty="0"/>
              <a:t>Λογικές Πύλες</a:t>
            </a:r>
            <a:endParaRPr lang="en-US" dirty="0"/>
          </a:p>
        </p:txBody>
      </p:sp>
      <p:pic>
        <p:nvPicPr>
          <p:cNvPr id="4098" name="Picture 2" descr="214_2.jpg">
            <a:extLst>
              <a:ext uri="{FF2B5EF4-FFF2-40B4-BE49-F238E27FC236}">
                <a16:creationId xmlns:a16="http://schemas.microsoft.com/office/drawing/2014/main" id="{5CFEDE35-F0CC-413F-9FEC-A7060E0586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9525" y="2226683"/>
            <a:ext cx="9629775" cy="391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93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7F630E-69B9-4F47-AEDB-A923B8415C08}"/>
              </a:ext>
            </a:extLst>
          </p:cNvPr>
          <p:cNvSpPr>
            <a:spLocks noGrp="1"/>
          </p:cNvSpPr>
          <p:nvPr>
            <p:ph type="title"/>
          </p:nvPr>
        </p:nvSpPr>
        <p:spPr/>
        <p:txBody>
          <a:bodyPr/>
          <a:lstStyle/>
          <a:p>
            <a:br>
              <a:rPr lang="en-US" dirty="0"/>
            </a:br>
            <a:r>
              <a:rPr lang="el-GR" dirty="0"/>
              <a:t>Κεντρική μονάδα επεξεργασίας </a:t>
            </a:r>
            <a:endParaRPr lang="en-US" dirty="0"/>
          </a:p>
        </p:txBody>
      </p:sp>
      <p:sp>
        <p:nvSpPr>
          <p:cNvPr id="3" name="Θέση περιεχομένου 2">
            <a:extLst>
              <a:ext uri="{FF2B5EF4-FFF2-40B4-BE49-F238E27FC236}">
                <a16:creationId xmlns:a16="http://schemas.microsoft.com/office/drawing/2014/main" id="{6C67774B-899E-4C3C-A506-20745F7F6108}"/>
              </a:ext>
            </a:extLst>
          </p:cNvPr>
          <p:cNvSpPr>
            <a:spLocks noGrp="1"/>
          </p:cNvSpPr>
          <p:nvPr>
            <p:ph idx="1"/>
          </p:nvPr>
        </p:nvSpPr>
        <p:spPr/>
        <p:txBody>
          <a:bodyPr>
            <a:normAutofit/>
          </a:bodyPr>
          <a:lstStyle/>
          <a:p>
            <a:pPr marL="0" indent="0">
              <a:buNone/>
            </a:pPr>
            <a:r>
              <a:rPr lang="el-GR" dirty="0"/>
              <a:t>Η ΚΜΕ αποτελείται από δύο </a:t>
            </a:r>
            <a:r>
              <a:rPr lang="el-GR" dirty="0" err="1"/>
              <a:t>υπο</a:t>
            </a:r>
            <a:r>
              <a:rPr lang="el-GR" dirty="0"/>
              <a:t>-μονάδες: </a:t>
            </a:r>
          </a:p>
          <a:p>
            <a:pPr lvl="1"/>
            <a:r>
              <a:rPr lang="el-GR" dirty="0"/>
              <a:t>τη </a:t>
            </a:r>
            <a:r>
              <a:rPr lang="el-GR" b="1" i="1" dirty="0"/>
              <a:t>μονάδα ελέγχου </a:t>
            </a:r>
            <a:r>
              <a:rPr lang="el-GR" dirty="0"/>
              <a:t>(</a:t>
            </a:r>
            <a:r>
              <a:rPr lang="el-GR" i="1" dirty="0"/>
              <a:t>ΜΕ, </a:t>
            </a:r>
            <a:r>
              <a:rPr lang="el-GR" i="1" dirty="0" err="1"/>
              <a:t>control</a:t>
            </a:r>
            <a:r>
              <a:rPr lang="el-GR" i="1" dirty="0"/>
              <a:t> </a:t>
            </a:r>
            <a:r>
              <a:rPr lang="el-GR" i="1" dirty="0" err="1"/>
              <a:t>unit</a:t>
            </a:r>
            <a:r>
              <a:rPr lang="el-GR" dirty="0"/>
              <a:t>) </a:t>
            </a:r>
          </a:p>
          <a:p>
            <a:pPr lvl="1"/>
            <a:r>
              <a:rPr lang="el-GR" dirty="0"/>
              <a:t>την </a:t>
            </a:r>
            <a:r>
              <a:rPr lang="el-GR" b="1" i="1" dirty="0"/>
              <a:t>αριθμητική και λογική μονάδα </a:t>
            </a:r>
            <a:r>
              <a:rPr lang="en-US" dirty="0"/>
              <a:t>(</a:t>
            </a:r>
            <a:r>
              <a:rPr lang="en-US" i="1" dirty="0"/>
              <a:t>ΑΛΜ, arithmetic and logic unit, ALU</a:t>
            </a:r>
            <a:r>
              <a:rPr lang="en-US" dirty="0"/>
              <a:t>) </a:t>
            </a:r>
          </a:p>
          <a:p>
            <a:pPr marL="0" indent="0" algn="r">
              <a:buNone/>
            </a:pPr>
            <a:r>
              <a:rPr lang="el-GR" dirty="0"/>
              <a:t>Καθεμιά τους περιέχει ένα μικρό πλήθος από: </a:t>
            </a:r>
          </a:p>
          <a:p>
            <a:pPr marL="0" indent="0" algn="r">
              <a:buNone/>
            </a:pPr>
            <a:r>
              <a:rPr lang="el-GR" b="1" i="1" dirty="0" err="1"/>
              <a:t>καταχωρητές</a:t>
            </a:r>
            <a:r>
              <a:rPr lang="el-GR" b="1" i="1" dirty="0"/>
              <a:t> </a:t>
            </a:r>
            <a:r>
              <a:rPr lang="el-GR" dirty="0"/>
              <a:t>(</a:t>
            </a:r>
            <a:r>
              <a:rPr lang="en-US" i="1" dirty="0"/>
              <a:t>registers</a:t>
            </a:r>
            <a:r>
              <a:rPr lang="en-US" dirty="0"/>
              <a:t>) </a:t>
            </a:r>
          </a:p>
          <a:p>
            <a:pPr marL="0" indent="0" algn="r">
              <a:buNone/>
            </a:pPr>
            <a:r>
              <a:rPr lang="el-GR" dirty="0"/>
              <a:t>(Θέσεις όπου μπορεί να αποθηκεύεται και  </a:t>
            </a:r>
          </a:p>
          <a:p>
            <a:pPr marL="0" indent="0" algn="r">
              <a:buNone/>
            </a:pPr>
            <a:r>
              <a:rPr lang="el-GR" dirty="0"/>
              <a:t>να </a:t>
            </a:r>
            <a:r>
              <a:rPr lang="el-GR" dirty="0" err="1"/>
              <a:t>προσπελάζεται</a:t>
            </a:r>
            <a:r>
              <a:rPr lang="el-GR" dirty="0"/>
              <a:t> ταχύτατα</a:t>
            </a:r>
          </a:p>
          <a:p>
            <a:pPr marL="0" indent="0" algn="r">
              <a:buNone/>
            </a:pPr>
            <a:r>
              <a:rPr lang="el-GR" dirty="0"/>
              <a:t> μικρός όγκος δεδομένων.) </a:t>
            </a:r>
            <a:endParaRPr lang="en-US" dirty="0"/>
          </a:p>
        </p:txBody>
      </p:sp>
      <p:pic>
        <p:nvPicPr>
          <p:cNvPr id="5" name="Εικόνα 4">
            <a:extLst>
              <a:ext uri="{FF2B5EF4-FFF2-40B4-BE49-F238E27FC236}">
                <a16:creationId xmlns:a16="http://schemas.microsoft.com/office/drawing/2014/main" id="{A8C2FD97-645A-4211-BCDF-41B23B5C9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3757914"/>
            <a:ext cx="4248770" cy="2419048"/>
          </a:xfrm>
          <a:prstGeom prst="rect">
            <a:avLst/>
          </a:prstGeom>
        </p:spPr>
      </p:pic>
    </p:spTree>
    <p:extLst>
      <p:ext uri="{BB962C8B-B14F-4D97-AF65-F5344CB8AC3E}">
        <p14:creationId xmlns:p14="http://schemas.microsoft.com/office/powerpoint/2010/main" val="10798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E5B66-F9BF-48DA-AEC7-D357B80C67EA}"/>
              </a:ext>
            </a:extLst>
          </p:cNvPr>
          <p:cNvSpPr>
            <a:spLocks noGrp="1"/>
          </p:cNvSpPr>
          <p:nvPr>
            <p:ph type="title"/>
          </p:nvPr>
        </p:nvSpPr>
        <p:spPr/>
        <p:txBody>
          <a:bodyPr>
            <a:normAutofit/>
          </a:bodyPr>
          <a:lstStyle/>
          <a:p>
            <a:br>
              <a:rPr lang="en-US" sz="3200" b="1" dirty="0"/>
            </a:br>
            <a:r>
              <a:rPr lang="el-GR" sz="3200" b="1" dirty="0"/>
              <a:t>ΚΜΕ: Αριθμητική και λογική μονάδα </a:t>
            </a:r>
            <a:endParaRPr lang="en-US" sz="3200" b="1" dirty="0"/>
          </a:p>
        </p:txBody>
      </p:sp>
      <p:sp>
        <p:nvSpPr>
          <p:cNvPr id="3" name="Θέση περιεχομένου 2">
            <a:extLst>
              <a:ext uri="{FF2B5EF4-FFF2-40B4-BE49-F238E27FC236}">
                <a16:creationId xmlns:a16="http://schemas.microsoft.com/office/drawing/2014/main" id="{7CCA1052-7BDB-45D7-8066-1339778739D9}"/>
              </a:ext>
            </a:extLst>
          </p:cNvPr>
          <p:cNvSpPr>
            <a:spLocks noGrp="1"/>
          </p:cNvSpPr>
          <p:nvPr>
            <p:ph idx="1"/>
          </p:nvPr>
        </p:nvSpPr>
        <p:spPr/>
        <p:txBody>
          <a:bodyPr>
            <a:normAutofit/>
          </a:bodyPr>
          <a:lstStyle/>
          <a:p>
            <a:pPr marL="0" indent="0">
              <a:buNone/>
            </a:pPr>
            <a:r>
              <a:rPr lang="el-GR" sz="2400" dirty="0"/>
              <a:t>Η ΑΛΜ εκτελεί κάθε αριθμητική πράξη (+, -, /, *) ή λογική πράξη (ΑND, OR, NOT, …) που απαιτείται.</a:t>
            </a:r>
          </a:p>
          <a:p>
            <a:pPr marL="0" indent="0">
              <a:buNone/>
            </a:pPr>
            <a:r>
              <a:rPr lang="el-GR" sz="2400" dirty="0"/>
              <a:t>Όσα πρέπει να ξέρει κάθε φορά, της τα παρέχει η ΜΕ:</a:t>
            </a:r>
          </a:p>
          <a:p>
            <a:pPr marL="0" indent="0" algn="r">
              <a:buNone/>
            </a:pPr>
            <a:r>
              <a:rPr lang="el-GR" sz="2400" dirty="0"/>
              <a:t>1.Ποια πράξη να εκτελέσει.</a:t>
            </a:r>
          </a:p>
          <a:p>
            <a:pPr marL="0" indent="0" algn="r">
              <a:buNone/>
            </a:pPr>
            <a:r>
              <a:rPr lang="el-GR" sz="2400" dirty="0"/>
              <a:t>2.Από πού να πάρει τα δεδομένα.</a:t>
            </a:r>
          </a:p>
          <a:p>
            <a:pPr marL="0" indent="0" algn="r">
              <a:buNone/>
            </a:pPr>
            <a:r>
              <a:rPr lang="el-GR" sz="2400" dirty="0"/>
              <a:t>3.Πού να αφήσει το αποτέλεσμα.</a:t>
            </a:r>
            <a:endParaRPr lang="en-US" sz="2400" dirty="0"/>
          </a:p>
        </p:txBody>
      </p:sp>
      <p:pic>
        <p:nvPicPr>
          <p:cNvPr id="5" name="Εικόνα 4">
            <a:extLst>
              <a:ext uri="{FF2B5EF4-FFF2-40B4-BE49-F238E27FC236}">
                <a16:creationId xmlns:a16="http://schemas.microsoft.com/office/drawing/2014/main" id="{49FA2FEA-FEB2-4D1C-BEBE-BBEA19F62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59" y="3738867"/>
            <a:ext cx="4950519" cy="2438095"/>
          </a:xfrm>
          <a:prstGeom prst="rect">
            <a:avLst/>
          </a:prstGeom>
        </p:spPr>
      </p:pic>
    </p:spTree>
    <p:extLst>
      <p:ext uri="{BB962C8B-B14F-4D97-AF65-F5344CB8AC3E}">
        <p14:creationId xmlns:p14="http://schemas.microsoft.com/office/powerpoint/2010/main" val="39830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2D1A41-A534-4B52-9604-873FD006691C}"/>
              </a:ext>
            </a:extLst>
          </p:cNvPr>
          <p:cNvSpPr>
            <a:spLocks noGrp="1"/>
          </p:cNvSpPr>
          <p:nvPr>
            <p:ph type="title"/>
          </p:nvPr>
        </p:nvSpPr>
        <p:spPr/>
        <p:txBody>
          <a:bodyPr>
            <a:normAutofit/>
          </a:bodyPr>
          <a:lstStyle/>
          <a:p>
            <a:br>
              <a:rPr lang="en-US" sz="3600" b="1" dirty="0"/>
            </a:br>
            <a:r>
              <a:rPr lang="el-GR" sz="3600" b="1" dirty="0"/>
              <a:t>ΚΜΕ: Αριθμητική και λογική μονάδα </a:t>
            </a:r>
            <a:endParaRPr lang="en-US" sz="3600" b="1" dirty="0"/>
          </a:p>
        </p:txBody>
      </p:sp>
      <p:sp>
        <p:nvSpPr>
          <p:cNvPr id="3" name="Θέση περιεχομένου 2">
            <a:extLst>
              <a:ext uri="{FF2B5EF4-FFF2-40B4-BE49-F238E27FC236}">
                <a16:creationId xmlns:a16="http://schemas.microsoft.com/office/drawing/2014/main" id="{3987BCA1-E2F0-41AE-9085-C275AB61A38C}"/>
              </a:ext>
            </a:extLst>
          </p:cNvPr>
          <p:cNvSpPr>
            <a:spLocks noGrp="1"/>
          </p:cNvSpPr>
          <p:nvPr>
            <p:ph idx="1"/>
          </p:nvPr>
        </p:nvSpPr>
        <p:spPr/>
        <p:txBody>
          <a:bodyPr>
            <a:normAutofit fontScale="77500" lnSpcReduction="20000"/>
          </a:bodyPr>
          <a:lstStyle/>
          <a:p>
            <a:pPr marL="0" indent="0">
              <a:buNone/>
            </a:pPr>
            <a:r>
              <a:rPr lang="el-GR" sz="2800" dirty="0"/>
              <a:t>Η ΑΛΜ εκτελεί κάθε αριθμητική πράξη (+, -, /, *) ή λογική πράξη (ΑND, OR, NOT, …) που απαιτείται.</a:t>
            </a:r>
          </a:p>
          <a:p>
            <a:pPr marL="0" indent="0">
              <a:buNone/>
            </a:pPr>
            <a:r>
              <a:rPr lang="el-GR" sz="2800" dirty="0"/>
              <a:t>Όσα πρέπει να ξέρει κάθε φορά, της τα παρέχει η ΜΕ:</a:t>
            </a:r>
          </a:p>
          <a:p>
            <a:pPr marL="0" indent="0" algn="r">
              <a:buNone/>
            </a:pPr>
            <a:r>
              <a:rPr lang="el-GR" sz="2800" dirty="0"/>
              <a:t>1.Ποια πράξη να εκτελέσει.</a:t>
            </a:r>
            <a:endParaRPr lang="en-US" sz="2800" dirty="0"/>
          </a:p>
          <a:p>
            <a:pPr marL="0" indent="0" algn="r">
              <a:buNone/>
            </a:pPr>
            <a:r>
              <a:rPr lang="en-US" sz="2800" dirty="0"/>
              <a:t>---</a:t>
            </a:r>
            <a:r>
              <a:rPr lang="el-GR" sz="2800" dirty="0"/>
              <a:t>Πρόσθεση</a:t>
            </a:r>
          </a:p>
          <a:p>
            <a:pPr marL="0" indent="0" algn="r">
              <a:buNone/>
            </a:pPr>
            <a:r>
              <a:rPr lang="el-GR" sz="2800" dirty="0"/>
              <a:t>2.Από πού να πάρει τα δεδομένα.</a:t>
            </a:r>
            <a:endParaRPr lang="en-US" sz="3300" dirty="0"/>
          </a:p>
          <a:p>
            <a:pPr marL="0" indent="0" algn="r">
              <a:buNone/>
            </a:pPr>
            <a:r>
              <a:rPr lang="el-GR" sz="3300" i="1" dirty="0"/>
              <a:t>---από τους R1 και R3 </a:t>
            </a:r>
            <a:endParaRPr lang="el-GR" sz="2800" dirty="0"/>
          </a:p>
          <a:p>
            <a:pPr marL="0" indent="0" algn="r">
              <a:buNone/>
            </a:pPr>
            <a:r>
              <a:rPr lang="el-GR" sz="2800" dirty="0"/>
              <a:t>3.Πού να αφήσει το αποτέλεσμα.</a:t>
            </a:r>
            <a:endParaRPr lang="en-US" sz="3300" dirty="0"/>
          </a:p>
          <a:p>
            <a:pPr marL="0" indent="0" algn="r">
              <a:buNone/>
            </a:pPr>
            <a:r>
              <a:rPr lang="el-GR" sz="3300" i="1" dirty="0"/>
              <a:t>---στον </a:t>
            </a:r>
            <a:r>
              <a:rPr lang="en-US" sz="3300" i="1" dirty="0"/>
              <a:t>R2 </a:t>
            </a:r>
            <a:endParaRPr lang="el-GR" sz="2800" dirty="0"/>
          </a:p>
          <a:p>
            <a:pPr marL="0" indent="0" algn="r">
              <a:buNone/>
            </a:pPr>
            <a:endParaRPr lang="en-US" sz="2000" dirty="0"/>
          </a:p>
          <a:p>
            <a:pPr marL="0" indent="0">
              <a:buNone/>
            </a:pPr>
            <a:endParaRPr lang="en-US" dirty="0"/>
          </a:p>
        </p:txBody>
      </p:sp>
      <p:pic>
        <p:nvPicPr>
          <p:cNvPr id="5" name="Εικόνα 4">
            <a:extLst>
              <a:ext uri="{FF2B5EF4-FFF2-40B4-BE49-F238E27FC236}">
                <a16:creationId xmlns:a16="http://schemas.microsoft.com/office/drawing/2014/main" id="{639DED31-F7C0-4269-89AB-3885BDBD8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3328709"/>
            <a:ext cx="5099375" cy="2848253"/>
          </a:xfrm>
          <a:prstGeom prst="rect">
            <a:avLst/>
          </a:prstGeom>
        </p:spPr>
      </p:pic>
    </p:spTree>
    <p:extLst>
      <p:ext uri="{BB962C8B-B14F-4D97-AF65-F5344CB8AC3E}">
        <p14:creationId xmlns:p14="http://schemas.microsoft.com/office/powerpoint/2010/main" val="164416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50CA3D-E925-4202-A209-29A5DB875401}"/>
              </a:ext>
            </a:extLst>
          </p:cNvPr>
          <p:cNvSpPr>
            <a:spLocks noGrp="1"/>
          </p:cNvSpPr>
          <p:nvPr>
            <p:ph type="title"/>
          </p:nvPr>
        </p:nvSpPr>
        <p:spPr/>
        <p:txBody>
          <a:bodyPr/>
          <a:lstStyle/>
          <a:p>
            <a:br>
              <a:rPr lang="en-US" dirty="0"/>
            </a:br>
            <a:r>
              <a:rPr lang="el-GR" dirty="0"/>
              <a:t>ΚΜΕ: Μονάδα ελέγχου </a:t>
            </a:r>
            <a:endParaRPr lang="en-US" dirty="0"/>
          </a:p>
        </p:txBody>
      </p:sp>
      <p:sp>
        <p:nvSpPr>
          <p:cNvPr id="3" name="Θέση περιεχομένου 2">
            <a:extLst>
              <a:ext uri="{FF2B5EF4-FFF2-40B4-BE49-F238E27FC236}">
                <a16:creationId xmlns:a16="http://schemas.microsoft.com/office/drawing/2014/main" id="{D4E4FE97-44DC-4DDD-8B5A-CF41B73D52A8}"/>
              </a:ext>
            </a:extLst>
          </p:cNvPr>
          <p:cNvSpPr>
            <a:spLocks noGrp="1"/>
          </p:cNvSpPr>
          <p:nvPr>
            <p:ph idx="1"/>
          </p:nvPr>
        </p:nvSpPr>
        <p:spPr/>
        <p:txBody>
          <a:bodyPr/>
          <a:lstStyle/>
          <a:p>
            <a:pPr marL="0" indent="0">
              <a:buNone/>
            </a:pPr>
            <a:r>
              <a:rPr lang="el-GR" dirty="0"/>
              <a:t>Η ΜΕ είναι το οργανωτικό κέντρο του Η/Υ. Περιέχει δύο </a:t>
            </a:r>
            <a:r>
              <a:rPr lang="el-GR" dirty="0" err="1"/>
              <a:t>καταχωρητές</a:t>
            </a:r>
            <a:r>
              <a:rPr lang="el-GR" dirty="0"/>
              <a:t>: </a:t>
            </a:r>
          </a:p>
          <a:p>
            <a:pPr lvl="1"/>
            <a:r>
              <a:rPr lang="el-GR" dirty="0"/>
              <a:t>Τον </a:t>
            </a:r>
            <a:r>
              <a:rPr lang="el-GR" b="1" i="1" dirty="0" err="1"/>
              <a:t>καταχωρητή</a:t>
            </a:r>
            <a:r>
              <a:rPr lang="el-GR" b="1" i="1" dirty="0"/>
              <a:t> εντολής </a:t>
            </a:r>
            <a:r>
              <a:rPr lang="el-GR" dirty="0"/>
              <a:t>(</a:t>
            </a:r>
            <a:r>
              <a:rPr lang="el-GR" i="1" dirty="0" err="1"/>
              <a:t>instruction</a:t>
            </a:r>
            <a:r>
              <a:rPr lang="el-GR" i="1" dirty="0"/>
              <a:t> </a:t>
            </a:r>
            <a:r>
              <a:rPr lang="el-GR" i="1" dirty="0" err="1"/>
              <a:t>register</a:t>
            </a:r>
            <a:r>
              <a:rPr lang="el-GR" i="1" dirty="0"/>
              <a:t>, IR</a:t>
            </a:r>
            <a:r>
              <a:rPr lang="el-GR" dirty="0"/>
              <a:t>), που περιέχει την εντολή που εκτελείται αυτή τη στιγμή. </a:t>
            </a:r>
          </a:p>
          <a:p>
            <a:pPr lvl="1"/>
            <a:r>
              <a:rPr lang="el-GR" dirty="0"/>
              <a:t>Τον </a:t>
            </a:r>
            <a:r>
              <a:rPr lang="el-GR" b="1" i="1" dirty="0"/>
              <a:t>μετρητή προγράμματος </a:t>
            </a:r>
            <a:r>
              <a:rPr lang="el-GR" dirty="0"/>
              <a:t>(</a:t>
            </a:r>
            <a:r>
              <a:rPr lang="el-GR" i="1" dirty="0" err="1"/>
              <a:t>program</a:t>
            </a:r>
            <a:r>
              <a:rPr lang="el-GR" i="1" dirty="0"/>
              <a:t> </a:t>
            </a:r>
            <a:r>
              <a:rPr lang="el-GR" i="1" dirty="0" err="1"/>
              <a:t>counter</a:t>
            </a:r>
            <a:r>
              <a:rPr lang="el-GR" i="1" dirty="0"/>
              <a:t>, PC</a:t>
            </a:r>
            <a:r>
              <a:rPr lang="el-GR" dirty="0"/>
              <a:t>), που περιέχει τη διεύθυνση (στη μνήμη) της εντολής που θα εκτελεστεί αμέσως μετά. </a:t>
            </a:r>
            <a:endParaRPr lang="en-US" dirty="0"/>
          </a:p>
        </p:txBody>
      </p:sp>
      <p:pic>
        <p:nvPicPr>
          <p:cNvPr id="5" name="Εικόνα 4">
            <a:extLst>
              <a:ext uri="{FF2B5EF4-FFF2-40B4-BE49-F238E27FC236}">
                <a16:creationId xmlns:a16="http://schemas.microsoft.com/office/drawing/2014/main" id="{4CB9098D-7040-4FCF-957C-EDAD16FEEB19}"/>
              </a:ext>
            </a:extLst>
          </p:cNvPr>
          <p:cNvPicPr>
            <a:picLocks noChangeAspect="1"/>
          </p:cNvPicPr>
          <p:nvPr/>
        </p:nvPicPr>
        <p:blipFill rotWithShape="1">
          <a:blip r:embed="rId2"/>
          <a:srcRect l="6359" t="51627" r="3433"/>
          <a:stretch/>
        </p:blipFill>
        <p:spPr>
          <a:xfrm>
            <a:off x="2806995" y="4183855"/>
            <a:ext cx="6549655" cy="1730168"/>
          </a:xfrm>
          <a:prstGeom prst="rect">
            <a:avLst/>
          </a:prstGeom>
        </p:spPr>
      </p:pic>
    </p:spTree>
    <p:extLst>
      <p:ext uri="{BB962C8B-B14F-4D97-AF65-F5344CB8AC3E}">
        <p14:creationId xmlns:p14="http://schemas.microsoft.com/office/powerpoint/2010/main" val="40994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Εκπαιδευτικά θέματα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17_TF03462902_TF03462902" id="{83FC9EF6-3E43-452E-AFB3-D075EF265CD9}" vid="{6594177A-2A4C-4CF8-9AD4-A89940E56309}"/>
    </a:ext>
  </a:extLst>
</a:theme>
</file>

<file path=ppt/theme/theme2.xml><?xml version="1.0" encoding="utf-8"?>
<a:theme xmlns:a="http://schemas.openxmlformats.org/drawingml/2006/main" name="Θέμα του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εκπαιδευτικών θεμάτων, σχεδίαση με ζωγραφιές σε μαυροπίνακα (ευρείας οθόνης)</Template>
  <TotalTime>223</TotalTime>
  <Words>2305</Words>
  <Application>Microsoft Office PowerPoint</Application>
  <PresentationFormat>Ευρεία οθόνη</PresentationFormat>
  <Paragraphs>209</Paragraphs>
  <Slides>53</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53</vt:i4>
      </vt:variant>
    </vt:vector>
  </HeadingPairs>
  <TitlesOfParts>
    <vt:vector size="57" baseType="lpstr">
      <vt:lpstr>Arial</vt:lpstr>
      <vt:lpstr>Calibri</vt:lpstr>
      <vt:lpstr>Wingdings</vt:lpstr>
      <vt:lpstr>Εκπαιδευτικά θέματα 16x9</vt:lpstr>
      <vt:lpstr>Αρχιτεκτονική Υπολογιστών</vt:lpstr>
      <vt:lpstr> Υπολογιστικά συστήματα: Στρώματα </vt:lpstr>
      <vt:lpstr>Αρχιτεκτονική Eckert-von Neumann</vt:lpstr>
      <vt:lpstr> Κεντρική Μονάδα Επεξεργασίας </vt:lpstr>
      <vt:lpstr> Κεντρική μονάδα επεξεργασίας </vt:lpstr>
      <vt:lpstr> Κεντρική μονάδα επεξεργασίας </vt:lpstr>
      <vt:lpstr> ΚΜΕ: Αριθμητική και λογική μονάδα </vt:lpstr>
      <vt:lpstr> ΚΜΕ: Αριθμητική και λογική μονάδα </vt:lpstr>
      <vt:lpstr> ΚΜΕ: Μονάδα ελέγχου </vt:lpstr>
      <vt:lpstr> ΚΜΕ: Μονάδα ελέγχου </vt:lpstr>
      <vt:lpstr> Κύρια μνήμη </vt:lpstr>
      <vt:lpstr> Κύρια μνήμη </vt:lpstr>
      <vt:lpstr> Κύρια μνήμη: Ανάγνωση </vt:lpstr>
      <vt:lpstr> Κύρια μνήμη: Εγγραφή </vt:lpstr>
      <vt:lpstr> Κύρια μνήμη: Χώρος διευθύνσεων </vt:lpstr>
      <vt:lpstr> ΚΜΕ &amp; κύρια μνήμη </vt:lpstr>
      <vt:lpstr> Σύνδεση ΚΜΕ – κύριας μνήμης </vt:lpstr>
      <vt:lpstr> Σύνδεση ΚΜΕ – κύριας μνήμης </vt:lpstr>
      <vt:lpstr> Σύνδεση: Δίαυλος δεδομένων </vt:lpstr>
      <vt:lpstr> Σύνδεση: Δίαυλος διευθύνσεων </vt:lpstr>
      <vt:lpstr> Σύνδεση: Δίαυλος ελέγχου </vt:lpstr>
      <vt:lpstr> Ο κύκλος μηχανής </vt:lpstr>
      <vt:lpstr> RAM και ROM: RAM </vt:lpstr>
      <vt:lpstr> RAM και ROM: ROM </vt:lpstr>
      <vt:lpstr> RAM και ROM: Σύνοψη </vt:lpstr>
      <vt:lpstr> Κρυφή μνήμη </vt:lpstr>
      <vt:lpstr> Δευτερεύουσα μνήμη </vt:lpstr>
      <vt:lpstr> Δευτερεύουσα μνήμη </vt:lpstr>
      <vt:lpstr> Συσκευές εισόδου και εξόδου </vt:lpstr>
      <vt:lpstr> Συσκευές εισόδου και εξόδου </vt:lpstr>
      <vt:lpstr> Συσκευές εισόδου και εξόδου </vt:lpstr>
      <vt:lpstr>Απόδοση Υπολογιστών</vt:lpstr>
      <vt:lpstr>Απόδοση Υπολογιστών MIPS</vt:lpstr>
      <vt:lpstr>Απόδοση Υπολογιστών MIPS</vt:lpstr>
      <vt:lpstr>Απόδοση Υπολογιστών MFLOPS </vt:lpstr>
      <vt:lpstr>Απόδοση Υπολογιστών MFLOPS </vt:lpstr>
      <vt:lpstr>Απόδοση Υπολογιστών</vt:lpstr>
      <vt:lpstr>Απόδοση Υπολογιστών</vt:lpstr>
      <vt:lpstr>ΕΡΩΤΗΣΗ </vt:lpstr>
      <vt:lpstr>Λογικές προτάσεις</vt:lpstr>
      <vt:lpstr>Βασικές Λογικές Πράξεις</vt:lpstr>
      <vt:lpstr>NOT</vt:lpstr>
      <vt:lpstr>ΑΝD</vt:lpstr>
      <vt:lpstr>ΟR</vt:lpstr>
      <vt:lpstr>Βασικές Λογικές Πράξεις</vt:lpstr>
      <vt:lpstr>Βασικές Λογικές Πράξεις</vt:lpstr>
      <vt:lpstr>Βασικές Λογικές Πράξεις</vt:lpstr>
      <vt:lpstr>Αλγεβρα BOOLE</vt:lpstr>
      <vt:lpstr>Βασικές Λογικές Πράξεις</vt:lpstr>
      <vt:lpstr>Λογικές Πύλες</vt:lpstr>
      <vt:lpstr>Λογικές Πύλες</vt:lpstr>
      <vt:lpstr>Λογικές Πύλες</vt:lpstr>
      <vt:lpstr>Λογικές Πύλες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Αρχιτεκτονική Υπολογιστών</dc:title>
  <dc:creator>Θανος Μαστοροπουλος</dc:creator>
  <cp:lastModifiedBy>Θανος Μαστοροπουλος</cp:lastModifiedBy>
  <cp:revision>27</cp:revision>
  <dcterms:created xsi:type="dcterms:W3CDTF">2017-11-02T18:56:03Z</dcterms:created>
  <dcterms:modified xsi:type="dcterms:W3CDTF">2017-11-02T22:45:49Z</dcterms:modified>
</cp:coreProperties>
</file>